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95" r:id="rId2"/>
    <p:sldId id="347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6" r:id="rId20"/>
    <p:sldId id="367" r:id="rId21"/>
    <p:sldId id="368" r:id="rId22"/>
    <p:sldId id="369" r:id="rId23"/>
    <p:sldId id="370" r:id="rId24"/>
    <p:sldId id="371" r:id="rId25"/>
    <p:sldId id="397" r:id="rId26"/>
    <p:sldId id="373" r:id="rId27"/>
    <p:sldId id="398" r:id="rId28"/>
    <p:sldId id="376" r:id="rId29"/>
    <p:sldId id="374" r:id="rId30"/>
    <p:sldId id="378" r:id="rId31"/>
    <p:sldId id="379" r:id="rId32"/>
    <p:sldId id="383" r:id="rId33"/>
    <p:sldId id="384" r:id="rId34"/>
    <p:sldId id="385" r:id="rId35"/>
    <p:sldId id="386" r:id="rId36"/>
    <p:sldId id="393" r:id="rId37"/>
    <p:sldId id="387" r:id="rId38"/>
    <p:sldId id="375" r:id="rId39"/>
    <p:sldId id="388" r:id="rId40"/>
    <p:sldId id="391" r:id="rId41"/>
    <p:sldId id="392" r:id="rId42"/>
    <p:sldId id="390" r:id="rId43"/>
    <p:sldId id="389" r:id="rId44"/>
    <p:sldId id="256" r:id="rId45"/>
    <p:sldId id="257" r:id="rId46"/>
    <p:sldId id="258" r:id="rId47"/>
    <p:sldId id="259" r:id="rId48"/>
    <p:sldId id="377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396" r:id="rId63"/>
    <p:sldId id="399" r:id="rId64"/>
    <p:sldId id="400" r:id="rId65"/>
    <p:sldId id="401" r:id="rId66"/>
    <p:sldId id="402" r:id="rId67"/>
    <p:sldId id="274" r:id="rId68"/>
    <p:sldId id="273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345" r:id="rId8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8BCF5-12E7-469E-BD1E-E17C3176ACD0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B2745-FB79-4C12-A70D-C6DD1A411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82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B2745-FB79-4C12-A70D-C6DD1A411C1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02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B2745-FB79-4C12-A70D-C6DD1A411C1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65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B2745-FB79-4C12-A70D-C6DD1A411C1E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60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0D2E0-D158-4D13-9355-C031AA67A75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0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72177" y="923366"/>
            <a:ext cx="3247644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40609" y="315290"/>
            <a:ext cx="751078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670" y="1803857"/>
            <a:ext cx="10360659" cy="3903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6939" y="6465214"/>
            <a:ext cx="68706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127753" y="6465214"/>
            <a:ext cx="393509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1511" y="6465214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39.jp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hyperlink" Target="http://leadingindia.ai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41427" y="6514479"/>
            <a:ext cx="6350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7"/>
              </a:lnSpc>
            </a:pPr>
            <a:r>
              <a:rPr sz="944" dirty="0">
                <a:solidFill>
                  <a:srgbClr val="505050"/>
                </a:solidFill>
                <a:latin typeface="Trebuchet MS"/>
                <a:cs typeface="Trebuchet MS"/>
              </a:rPr>
              <a:t>1</a:t>
            </a:r>
            <a:endParaRPr sz="944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92654" y="6541346"/>
            <a:ext cx="418394" cy="78317"/>
          </a:xfrm>
          <a:custGeom>
            <a:avLst/>
            <a:gdLst/>
            <a:ahLst/>
            <a:cxnLst/>
            <a:rect l="l" t="t" r="r" b="b"/>
            <a:pathLst>
              <a:path w="376554" h="70485">
                <a:moveTo>
                  <a:pt x="176402" y="0"/>
                </a:moveTo>
                <a:lnTo>
                  <a:pt x="156590" y="0"/>
                </a:lnTo>
                <a:lnTo>
                  <a:pt x="156590" y="70103"/>
                </a:lnTo>
                <a:lnTo>
                  <a:pt x="176402" y="70103"/>
                </a:lnTo>
                <a:lnTo>
                  <a:pt x="176402" y="0"/>
                </a:lnTo>
                <a:close/>
              </a:path>
              <a:path w="376554" h="70485">
                <a:moveTo>
                  <a:pt x="35686" y="0"/>
                </a:moveTo>
                <a:lnTo>
                  <a:pt x="0" y="0"/>
                </a:lnTo>
                <a:lnTo>
                  <a:pt x="0" y="70103"/>
                </a:lnTo>
                <a:lnTo>
                  <a:pt x="20065" y="70103"/>
                </a:lnTo>
                <a:lnTo>
                  <a:pt x="20065" y="15595"/>
                </a:lnTo>
                <a:lnTo>
                  <a:pt x="67964" y="15595"/>
                </a:lnTo>
                <a:lnTo>
                  <a:pt x="67816" y="14787"/>
                </a:lnTo>
                <a:lnTo>
                  <a:pt x="59801" y="5308"/>
                </a:lnTo>
                <a:lnTo>
                  <a:pt x="48523" y="1011"/>
                </a:lnTo>
                <a:lnTo>
                  <a:pt x="35686" y="0"/>
                </a:lnTo>
                <a:close/>
              </a:path>
              <a:path w="376554" h="70485">
                <a:moveTo>
                  <a:pt x="67964" y="15595"/>
                </a:moveTo>
                <a:lnTo>
                  <a:pt x="20065" y="15595"/>
                </a:lnTo>
                <a:lnTo>
                  <a:pt x="35686" y="15747"/>
                </a:lnTo>
                <a:lnTo>
                  <a:pt x="40766" y="15747"/>
                </a:lnTo>
                <a:lnTo>
                  <a:pt x="44322" y="16929"/>
                </a:lnTo>
                <a:lnTo>
                  <a:pt x="46862" y="19608"/>
                </a:lnTo>
                <a:lnTo>
                  <a:pt x="50037" y="22872"/>
                </a:lnTo>
                <a:lnTo>
                  <a:pt x="51434" y="28371"/>
                </a:lnTo>
                <a:lnTo>
                  <a:pt x="51434" y="70103"/>
                </a:lnTo>
                <a:lnTo>
                  <a:pt x="70865" y="70103"/>
                </a:lnTo>
                <a:lnTo>
                  <a:pt x="70865" y="31343"/>
                </a:lnTo>
                <a:lnTo>
                  <a:pt x="67964" y="15595"/>
                </a:lnTo>
                <a:close/>
              </a:path>
              <a:path w="376554" h="70485">
                <a:moveTo>
                  <a:pt x="216407" y="0"/>
                </a:moveTo>
                <a:lnTo>
                  <a:pt x="188467" y="0"/>
                </a:lnTo>
                <a:lnTo>
                  <a:pt x="188467" y="70103"/>
                </a:lnTo>
                <a:lnTo>
                  <a:pt x="220979" y="70103"/>
                </a:lnTo>
                <a:lnTo>
                  <a:pt x="231842" y="69563"/>
                </a:lnTo>
                <a:lnTo>
                  <a:pt x="253237" y="55244"/>
                </a:lnTo>
                <a:lnTo>
                  <a:pt x="208406" y="55244"/>
                </a:lnTo>
                <a:lnTo>
                  <a:pt x="208406" y="15303"/>
                </a:lnTo>
                <a:lnTo>
                  <a:pt x="253036" y="15303"/>
                </a:lnTo>
                <a:lnTo>
                  <a:pt x="250316" y="11734"/>
                </a:lnTo>
                <a:lnTo>
                  <a:pt x="244215" y="5765"/>
                </a:lnTo>
                <a:lnTo>
                  <a:pt x="236648" y="2190"/>
                </a:lnTo>
                <a:lnTo>
                  <a:pt x="227439" y="454"/>
                </a:lnTo>
                <a:lnTo>
                  <a:pt x="216407" y="0"/>
                </a:lnTo>
                <a:close/>
              </a:path>
              <a:path w="376554" h="70485">
                <a:moveTo>
                  <a:pt x="253036" y="15303"/>
                </a:moveTo>
                <a:lnTo>
                  <a:pt x="216915" y="15303"/>
                </a:lnTo>
                <a:lnTo>
                  <a:pt x="225307" y="16385"/>
                </a:lnTo>
                <a:lnTo>
                  <a:pt x="231759" y="19848"/>
                </a:lnTo>
                <a:lnTo>
                  <a:pt x="235900" y="26013"/>
                </a:lnTo>
                <a:lnTo>
                  <a:pt x="237362" y="35204"/>
                </a:lnTo>
                <a:lnTo>
                  <a:pt x="235900" y="44411"/>
                </a:lnTo>
                <a:lnTo>
                  <a:pt x="231759" y="50625"/>
                </a:lnTo>
                <a:lnTo>
                  <a:pt x="225307" y="54138"/>
                </a:lnTo>
                <a:lnTo>
                  <a:pt x="216915" y="55244"/>
                </a:lnTo>
                <a:lnTo>
                  <a:pt x="253237" y="55244"/>
                </a:lnTo>
                <a:lnTo>
                  <a:pt x="254920" y="50757"/>
                </a:lnTo>
                <a:lnTo>
                  <a:pt x="256309" y="43724"/>
                </a:lnTo>
                <a:lnTo>
                  <a:pt x="256793" y="35940"/>
                </a:lnTo>
                <a:lnTo>
                  <a:pt x="256793" y="25996"/>
                </a:lnTo>
                <a:lnTo>
                  <a:pt x="254507" y="17233"/>
                </a:lnTo>
                <a:lnTo>
                  <a:pt x="253036" y="15303"/>
                </a:lnTo>
                <a:close/>
              </a:path>
              <a:path w="376554" h="70485">
                <a:moveTo>
                  <a:pt x="95250" y="0"/>
                </a:moveTo>
                <a:lnTo>
                  <a:pt x="73786" y="0"/>
                </a:lnTo>
                <a:lnTo>
                  <a:pt x="96519" y="70103"/>
                </a:lnTo>
                <a:lnTo>
                  <a:pt x="125221" y="70103"/>
                </a:lnTo>
                <a:lnTo>
                  <a:pt x="129994" y="55549"/>
                </a:lnTo>
                <a:lnTo>
                  <a:pt x="111251" y="55549"/>
                </a:lnTo>
                <a:lnTo>
                  <a:pt x="95250" y="0"/>
                </a:lnTo>
                <a:close/>
              </a:path>
              <a:path w="376554" h="70485">
                <a:moveTo>
                  <a:pt x="148208" y="0"/>
                </a:moveTo>
                <a:lnTo>
                  <a:pt x="127888" y="0"/>
                </a:lnTo>
                <a:lnTo>
                  <a:pt x="111251" y="55549"/>
                </a:lnTo>
                <a:lnTo>
                  <a:pt x="129994" y="55549"/>
                </a:lnTo>
                <a:lnTo>
                  <a:pt x="148208" y="0"/>
                </a:lnTo>
                <a:close/>
              </a:path>
              <a:path w="376554" h="70485">
                <a:moveTo>
                  <a:pt x="286003" y="0"/>
                </a:moveTo>
                <a:lnTo>
                  <a:pt x="266064" y="0"/>
                </a:lnTo>
                <a:lnTo>
                  <a:pt x="266064" y="70103"/>
                </a:lnTo>
                <a:lnTo>
                  <a:pt x="286003" y="70103"/>
                </a:lnTo>
                <a:lnTo>
                  <a:pt x="286003" y="0"/>
                </a:lnTo>
                <a:close/>
              </a:path>
              <a:path w="376554" h="70485">
                <a:moveTo>
                  <a:pt x="348487" y="152"/>
                </a:moveTo>
                <a:lnTo>
                  <a:pt x="321944" y="152"/>
                </a:lnTo>
                <a:lnTo>
                  <a:pt x="294131" y="70103"/>
                </a:lnTo>
                <a:lnTo>
                  <a:pt x="313689" y="70103"/>
                </a:lnTo>
                <a:lnTo>
                  <a:pt x="318134" y="57772"/>
                </a:lnTo>
                <a:lnTo>
                  <a:pt x="371502" y="57772"/>
                </a:lnTo>
                <a:lnTo>
                  <a:pt x="366637" y="45592"/>
                </a:lnTo>
                <a:lnTo>
                  <a:pt x="322325" y="45592"/>
                </a:lnTo>
                <a:lnTo>
                  <a:pt x="334771" y="12915"/>
                </a:lnTo>
                <a:lnTo>
                  <a:pt x="353585" y="12915"/>
                </a:lnTo>
                <a:lnTo>
                  <a:pt x="348487" y="152"/>
                </a:lnTo>
                <a:close/>
              </a:path>
              <a:path w="376554" h="70485">
                <a:moveTo>
                  <a:pt x="371502" y="57772"/>
                </a:moveTo>
                <a:lnTo>
                  <a:pt x="351027" y="57772"/>
                </a:lnTo>
                <a:lnTo>
                  <a:pt x="355218" y="70103"/>
                </a:lnTo>
                <a:lnTo>
                  <a:pt x="376427" y="70103"/>
                </a:lnTo>
                <a:lnTo>
                  <a:pt x="371502" y="57772"/>
                </a:lnTo>
                <a:close/>
              </a:path>
              <a:path w="376554" h="70485">
                <a:moveTo>
                  <a:pt x="353585" y="12915"/>
                </a:moveTo>
                <a:lnTo>
                  <a:pt x="334771" y="12915"/>
                </a:lnTo>
                <a:lnTo>
                  <a:pt x="346836" y="45592"/>
                </a:lnTo>
                <a:lnTo>
                  <a:pt x="366637" y="45592"/>
                </a:lnTo>
                <a:lnTo>
                  <a:pt x="353585" y="129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11282679" y="6517640"/>
            <a:ext cx="179493" cy="120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91999" cy="6857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9333" y="2497667"/>
            <a:ext cx="6434667" cy="1368466"/>
          </a:xfrm>
          <a:prstGeom prst="rect">
            <a:avLst/>
          </a:prstGeom>
        </p:spPr>
        <p:txBody>
          <a:bodyPr vert="horz" wrap="square" lIns="0" tIns="14111" rIns="0" bIns="0" rtlCol="0">
            <a:spAutoFit/>
          </a:bodyPr>
          <a:lstStyle/>
          <a:p>
            <a:pPr marL="14111" algn="ctr">
              <a:spcBef>
                <a:spcPts val="111"/>
              </a:spcBef>
            </a:pPr>
            <a:r>
              <a:rPr spc="-6" dirty="0">
                <a:solidFill>
                  <a:srgbClr val="FFFFFF"/>
                </a:solidFill>
              </a:rPr>
              <a:t>INTRODUCTION </a:t>
            </a:r>
            <a:r>
              <a:rPr dirty="0">
                <a:solidFill>
                  <a:srgbClr val="FFFFFF"/>
                </a:solidFill>
              </a:rPr>
              <a:t>TO 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dirty="0" smtClean="0">
                <a:solidFill>
                  <a:srgbClr val="FFFFFF"/>
                </a:solidFill>
              </a:rPr>
              <a:t>DEEP</a:t>
            </a:r>
            <a:r>
              <a:rPr spc="-33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LEARNING</a:t>
            </a:r>
            <a:r>
              <a:rPr lang="en-US" spc="-6" dirty="0">
                <a:solidFill>
                  <a:srgbClr val="FFFFFF"/>
                </a:solidFill>
              </a:rPr>
              <a:t> </a:t>
            </a:r>
            <a:endParaRPr spc="-6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77333" y="4783667"/>
            <a:ext cx="5799667" cy="152399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>
                <a:solidFill>
                  <a:srgbClr val="FFFF00"/>
                </a:solidFill>
              </a:rPr>
              <a:t>Dr.M.G.Sumithra</a:t>
            </a:r>
            <a:r>
              <a:rPr lang="en-US" sz="2000" dirty="0" smtClean="0">
                <a:solidFill>
                  <a:srgbClr val="FFFF00"/>
                </a:solidFill>
              </a:rPr>
              <a:t> (NVIDIA DLI Instructor)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Prof.&amp; Head/ECE</a:t>
            </a:r>
          </a:p>
          <a:p>
            <a:r>
              <a:rPr lang="en-US" sz="2000" dirty="0">
                <a:solidFill>
                  <a:srgbClr val="FFFF00"/>
                </a:solidFill>
              </a:rPr>
              <a:t>KPRIET,CBE</a:t>
            </a:r>
          </a:p>
          <a:p>
            <a:r>
              <a:rPr lang="en-US" sz="2000" dirty="0">
                <a:solidFill>
                  <a:srgbClr val="FFFF00"/>
                </a:solidFill>
              </a:rPr>
              <a:t>sumithrapalanisamy74@gmail.com</a:t>
            </a:r>
          </a:p>
          <a:p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4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4819" y="715207"/>
            <a:ext cx="10480751" cy="5312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741" y="190880"/>
            <a:ext cx="97777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Three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main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areas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where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Deep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learning is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being </a:t>
            </a:r>
            <a:r>
              <a:rPr sz="2800" spc="-15" dirty="0">
                <a:solidFill>
                  <a:srgbClr val="C00000"/>
                </a:solidFill>
                <a:latin typeface="Calibri"/>
                <a:cs typeface="Calibri"/>
              </a:rPr>
              <a:t>prominently</a:t>
            </a:r>
            <a:r>
              <a:rPr sz="2800" spc="1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applied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47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44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12" y="48005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0" y="5897880"/>
                </a:moveTo>
                <a:lnTo>
                  <a:pt x="11237976" y="5897880"/>
                </a:lnTo>
                <a:lnTo>
                  <a:pt x="11237976" y="0"/>
                </a:lnTo>
                <a:lnTo>
                  <a:pt x="0" y="0"/>
                </a:lnTo>
                <a:lnTo>
                  <a:pt x="0" y="5897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127" y="893064"/>
            <a:ext cx="10905743" cy="5071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246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5983" y="5367528"/>
            <a:ext cx="3176270" cy="1490980"/>
          </a:xfrm>
          <a:custGeom>
            <a:avLst/>
            <a:gdLst/>
            <a:ahLst/>
            <a:cxnLst/>
            <a:rect l="l" t="t" r="r" b="b"/>
            <a:pathLst>
              <a:path w="3176270" h="1490979">
                <a:moveTo>
                  <a:pt x="3176016" y="0"/>
                </a:moveTo>
                <a:lnTo>
                  <a:pt x="690118" y="0"/>
                </a:lnTo>
                <a:lnTo>
                  <a:pt x="0" y="1490471"/>
                </a:lnTo>
                <a:lnTo>
                  <a:pt x="3176016" y="1490471"/>
                </a:lnTo>
                <a:lnTo>
                  <a:pt x="31760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367528"/>
            <a:ext cx="9549765" cy="1490980"/>
          </a:xfrm>
          <a:custGeom>
            <a:avLst/>
            <a:gdLst/>
            <a:ahLst/>
            <a:cxnLst/>
            <a:rect l="l" t="t" r="r" b="b"/>
            <a:pathLst>
              <a:path w="9549765" h="1490979">
                <a:moveTo>
                  <a:pt x="9549384" y="0"/>
                </a:moveTo>
                <a:lnTo>
                  <a:pt x="0" y="0"/>
                </a:lnTo>
                <a:lnTo>
                  <a:pt x="0" y="1490469"/>
                </a:lnTo>
                <a:lnTo>
                  <a:pt x="8859267" y="1490469"/>
                </a:lnTo>
                <a:lnTo>
                  <a:pt x="954938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5736132"/>
            <a:ext cx="1119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27370" algn="l"/>
              </a:tabLst>
            </a:pPr>
            <a:r>
              <a:rPr sz="3600" b="0" spc="-20" dirty="0">
                <a:latin typeface="Calibri Light"/>
                <a:cs typeface="Calibri Light"/>
              </a:rPr>
              <a:t>For </a:t>
            </a:r>
            <a:r>
              <a:rPr sz="3600" b="0" spc="-15" dirty="0">
                <a:latin typeface="Calibri Light"/>
                <a:cs typeface="Calibri Light"/>
              </a:rPr>
              <a:t>What </a:t>
            </a:r>
            <a:r>
              <a:rPr sz="3600" b="0" dirty="0">
                <a:latin typeface="Calibri Light"/>
                <a:cs typeface="Calibri Light"/>
              </a:rPr>
              <a:t>kind</a:t>
            </a:r>
            <a:r>
              <a:rPr sz="3600" b="0" spc="50" dirty="0">
                <a:latin typeface="Calibri Light"/>
                <a:cs typeface="Calibri Light"/>
              </a:rPr>
              <a:t> </a:t>
            </a:r>
            <a:r>
              <a:rPr sz="3600" b="0" spc="-5" dirty="0">
                <a:latin typeface="Calibri Light"/>
                <a:cs typeface="Calibri Light"/>
              </a:rPr>
              <a:t>of</a:t>
            </a:r>
            <a:r>
              <a:rPr sz="3600" b="0" spc="5" dirty="0">
                <a:latin typeface="Calibri Light"/>
                <a:cs typeface="Calibri Light"/>
              </a:rPr>
              <a:t> </a:t>
            </a:r>
            <a:r>
              <a:rPr sz="3600" b="0" spc="-10" dirty="0">
                <a:latin typeface="Calibri Light"/>
                <a:cs typeface="Calibri Light"/>
              </a:rPr>
              <a:t>Applications	</a:t>
            </a:r>
            <a:r>
              <a:rPr sz="3600" b="0" spc="-15" dirty="0">
                <a:latin typeface="Calibri Light"/>
                <a:cs typeface="Calibri Light"/>
              </a:rPr>
              <a:t>we </a:t>
            </a:r>
            <a:r>
              <a:rPr sz="3600" b="0" dirty="0">
                <a:latin typeface="Calibri Light"/>
                <a:cs typeface="Calibri Light"/>
              </a:rPr>
              <a:t>use </a:t>
            </a:r>
            <a:r>
              <a:rPr sz="3400" b="0" spc="-5" dirty="0">
                <a:latin typeface="Calibri Light"/>
                <a:cs typeface="Calibri Light"/>
              </a:rPr>
              <a:t>Machine/Deep</a:t>
            </a:r>
            <a:r>
              <a:rPr sz="3400" b="0" spc="-30" dirty="0">
                <a:latin typeface="Calibri Light"/>
                <a:cs typeface="Calibri Light"/>
              </a:rPr>
              <a:t> </a:t>
            </a:r>
            <a:r>
              <a:rPr sz="3400" b="0" spc="-5" dirty="0">
                <a:latin typeface="Calibri Light"/>
                <a:cs typeface="Calibri Light"/>
              </a:rPr>
              <a:t>Learning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459" y="231647"/>
            <a:ext cx="11602720" cy="0"/>
          </a:xfrm>
          <a:custGeom>
            <a:avLst/>
            <a:gdLst/>
            <a:ahLst/>
            <a:cxnLst/>
            <a:rect l="l" t="t" r="r" b="b"/>
            <a:pathLst>
              <a:path w="11602720">
                <a:moveTo>
                  <a:pt x="0" y="0"/>
                </a:moveTo>
                <a:lnTo>
                  <a:pt x="11602212" y="0"/>
                </a:lnTo>
              </a:path>
            </a:pathLst>
          </a:custGeom>
          <a:ln w="12192">
            <a:solidFill>
              <a:srgbClr val="E7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200" y="258826"/>
            <a:ext cx="1140396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</a:pPr>
            <a:r>
              <a:rPr sz="2400" b="1" dirty="0">
                <a:latin typeface="Calibri"/>
                <a:cs typeface="Calibri"/>
              </a:rPr>
              <a:t>1. </a:t>
            </a:r>
            <a:r>
              <a:rPr sz="2400" b="1" spc="-5" dirty="0">
                <a:latin typeface="Calibri"/>
                <a:cs typeface="Calibri"/>
              </a:rPr>
              <a:t>Problems </a:t>
            </a:r>
            <a:r>
              <a:rPr sz="2400" b="1" spc="-10" dirty="0">
                <a:latin typeface="Calibri"/>
                <a:cs typeface="Calibri"/>
              </a:rPr>
              <a:t>where </a:t>
            </a:r>
            <a:r>
              <a:rPr sz="2400" b="1" dirty="0">
                <a:latin typeface="Calibri"/>
                <a:cs typeface="Calibri"/>
              </a:rPr>
              <a:t>a) </a:t>
            </a:r>
            <a:r>
              <a:rPr sz="2400" b="1" spc="-10" dirty="0">
                <a:latin typeface="Calibri"/>
                <a:cs typeface="Calibri"/>
              </a:rPr>
              <a:t>There </a:t>
            </a:r>
            <a:r>
              <a:rPr sz="2400" b="1" dirty="0">
                <a:latin typeface="Calibri"/>
                <a:cs typeface="Calibri"/>
              </a:rPr>
              <a:t>is no </a:t>
            </a:r>
            <a:r>
              <a:rPr sz="2400" b="1" spc="-10" dirty="0">
                <a:latin typeface="Calibri"/>
                <a:cs typeface="Calibri"/>
              </a:rPr>
              <a:t>deterministic </a:t>
            </a:r>
            <a:r>
              <a:rPr sz="2400" b="1" spc="-5" dirty="0">
                <a:latin typeface="Calibri"/>
                <a:cs typeface="Calibri"/>
              </a:rPr>
              <a:t>algorithm </a:t>
            </a:r>
            <a:r>
              <a:rPr sz="2400" b="1" dirty="0">
                <a:latin typeface="Calibri"/>
                <a:cs typeface="Calibri"/>
              </a:rPr>
              <a:t>(not </a:t>
            </a:r>
            <a:r>
              <a:rPr sz="2400" b="1" spc="-10" dirty="0">
                <a:latin typeface="Calibri"/>
                <a:cs typeface="Calibri"/>
              </a:rPr>
              <a:t>even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5" dirty="0">
                <a:latin typeface="Calibri"/>
                <a:cs typeface="Calibri"/>
              </a:rPr>
              <a:t>evil </a:t>
            </a:r>
            <a:r>
              <a:rPr sz="2400" b="1" spc="-10" dirty="0">
                <a:latin typeface="Calibri"/>
                <a:cs typeface="Calibri"/>
              </a:rPr>
              <a:t>complexity) </a:t>
            </a:r>
            <a:r>
              <a:rPr sz="2400" b="1" dirty="0">
                <a:latin typeface="Calibri"/>
                <a:cs typeface="Calibri"/>
              </a:rPr>
              <a:t>e.g.  </a:t>
            </a:r>
            <a:r>
              <a:rPr sz="2400" b="1" spc="-10" dirty="0">
                <a:latin typeface="Calibri"/>
                <a:cs typeface="Calibri"/>
              </a:rPr>
              <a:t>Recognizing </a:t>
            </a:r>
            <a:r>
              <a:rPr sz="2400" b="1" dirty="0">
                <a:latin typeface="Calibri"/>
                <a:cs typeface="Calibri"/>
              </a:rPr>
              <a:t>a 3D object </a:t>
            </a:r>
            <a:r>
              <a:rPr sz="2400" b="1" spc="-10" dirty="0">
                <a:latin typeface="Calibri"/>
                <a:cs typeface="Calibri"/>
              </a:rPr>
              <a:t>from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10" dirty="0">
                <a:latin typeface="Calibri"/>
                <a:cs typeface="Calibri"/>
              </a:rPr>
              <a:t>given </a:t>
            </a:r>
            <a:r>
              <a:rPr sz="2400" b="1" dirty="0">
                <a:latin typeface="Calibri"/>
                <a:cs typeface="Calibri"/>
              </a:rPr>
              <a:t>scene, </a:t>
            </a:r>
            <a:r>
              <a:rPr sz="2400" b="1" spc="-5" dirty="0">
                <a:latin typeface="Calibri"/>
                <a:cs typeface="Calibri"/>
              </a:rPr>
              <a:t>Handwriting </a:t>
            </a:r>
            <a:r>
              <a:rPr sz="2400" b="1" spc="-10" dirty="0">
                <a:latin typeface="Calibri"/>
                <a:cs typeface="Calibri"/>
              </a:rPr>
              <a:t>recognition, </a:t>
            </a:r>
            <a:r>
              <a:rPr sz="2400" b="1" dirty="0">
                <a:latin typeface="Calibri"/>
                <a:cs typeface="Calibri"/>
              </a:rPr>
              <a:t>Speech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459" y="1452372"/>
            <a:ext cx="11602720" cy="12700"/>
          </a:xfrm>
          <a:custGeom>
            <a:avLst/>
            <a:gdLst/>
            <a:ahLst/>
            <a:cxnLst/>
            <a:rect l="l" t="t" r="r" b="b"/>
            <a:pathLst>
              <a:path w="11602720" h="12700">
                <a:moveTo>
                  <a:pt x="0" y="12192"/>
                </a:moveTo>
                <a:lnTo>
                  <a:pt x="11602212" y="12192"/>
                </a:lnTo>
                <a:lnTo>
                  <a:pt x="11602212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E7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459" y="1458467"/>
            <a:ext cx="11602212" cy="122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1459" y="1458467"/>
            <a:ext cx="11602720" cy="1225550"/>
          </a:xfrm>
          <a:custGeom>
            <a:avLst/>
            <a:gdLst/>
            <a:ahLst/>
            <a:cxnLst/>
            <a:rect l="l" t="t" r="r" b="b"/>
            <a:pathLst>
              <a:path w="11602720" h="1225550">
                <a:moveTo>
                  <a:pt x="0" y="1225296"/>
                </a:moveTo>
                <a:lnTo>
                  <a:pt x="11602212" y="1225296"/>
                </a:lnTo>
                <a:lnTo>
                  <a:pt x="11602212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4508" y="1484833"/>
            <a:ext cx="1159637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ts val="276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2. </a:t>
            </a:r>
            <a:r>
              <a:rPr sz="2400" b="1" spc="-5" dirty="0">
                <a:latin typeface="Calibri"/>
                <a:cs typeface="Calibri"/>
              </a:rPr>
              <a:t>Problems which </a:t>
            </a:r>
            <a:r>
              <a:rPr sz="2400" b="1" dirty="0">
                <a:latin typeface="Calibri"/>
                <a:cs typeface="Calibri"/>
              </a:rPr>
              <a:t>don’t </a:t>
            </a:r>
            <a:r>
              <a:rPr sz="2400" b="1" spc="-15" dirty="0">
                <a:latin typeface="Calibri"/>
                <a:cs typeface="Calibri"/>
              </a:rPr>
              <a:t>have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fix solution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goal </a:t>
            </a:r>
            <a:r>
              <a:rPr sz="2400" b="1" spc="-5" dirty="0">
                <a:latin typeface="Calibri"/>
                <a:cs typeface="Calibri"/>
              </a:rPr>
              <a:t>posts </a:t>
            </a:r>
            <a:r>
              <a:rPr sz="2400" b="1" spc="-20" dirty="0">
                <a:latin typeface="Calibri"/>
                <a:cs typeface="Calibri"/>
              </a:rPr>
              <a:t>keep </a:t>
            </a:r>
            <a:r>
              <a:rPr sz="2400" b="1" spc="-5" dirty="0">
                <a:latin typeface="Calibri"/>
                <a:cs typeface="Calibri"/>
              </a:rPr>
              <a:t>changing. </a:t>
            </a:r>
            <a:r>
              <a:rPr sz="2400" b="1" spc="-20" dirty="0">
                <a:latin typeface="Calibri"/>
                <a:cs typeface="Calibri"/>
              </a:rPr>
              <a:t>System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adapts</a:t>
            </a:r>
            <a:endParaRPr sz="2400">
              <a:latin typeface="Calibri"/>
              <a:cs typeface="Calibri"/>
            </a:endParaRPr>
          </a:p>
          <a:p>
            <a:pPr marL="88265">
              <a:lnSpc>
                <a:spcPts val="2760"/>
              </a:lnSpc>
            </a:pPr>
            <a:r>
              <a:rPr sz="2400" b="1" dirty="0">
                <a:latin typeface="Calibri"/>
                <a:cs typeface="Calibri"/>
              </a:rPr>
              <a:t>and learns </a:t>
            </a:r>
            <a:r>
              <a:rPr sz="2400" b="1" spc="-10" dirty="0">
                <a:latin typeface="Calibri"/>
                <a:cs typeface="Calibri"/>
              </a:rPr>
              <a:t>from experience </a:t>
            </a:r>
            <a:r>
              <a:rPr sz="2400" b="1" dirty="0">
                <a:latin typeface="Calibri"/>
                <a:cs typeface="Calibri"/>
              </a:rPr>
              <a:t>e.g. </a:t>
            </a:r>
            <a:r>
              <a:rPr sz="2400" b="1" spc="-45" dirty="0">
                <a:latin typeface="Calibri"/>
                <a:cs typeface="Calibri"/>
              </a:rPr>
              <a:t>SPAM </a:t>
            </a:r>
            <a:r>
              <a:rPr sz="2400" b="1" dirty="0">
                <a:latin typeface="Calibri"/>
                <a:cs typeface="Calibri"/>
              </a:rPr>
              <a:t>emails, </a:t>
            </a:r>
            <a:r>
              <a:rPr sz="2400" b="1" spc="-5" dirty="0">
                <a:latin typeface="Calibri"/>
                <a:cs typeface="Calibri"/>
              </a:rPr>
              <a:t>Financial </a:t>
            </a:r>
            <a:r>
              <a:rPr sz="2400" b="1" spc="-15" dirty="0">
                <a:latin typeface="Calibri"/>
                <a:cs typeface="Calibri"/>
              </a:rPr>
              <a:t>fraud, </a:t>
            </a:r>
            <a:r>
              <a:rPr sz="2400" b="1" dirty="0">
                <a:latin typeface="Calibri"/>
                <a:cs typeface="Calibri"/>
              </a:rPr>
              <a:t>IT </a:t>
            </a:r>
            <a:r>
              <a:rPr sz="2400" b="1" spc="-5" dirty="0">
                <a:latin typeface="Calibri"/>
                <a:cs typeface="Calibri"/>
              </a:rPr>
              <a:t>Security</a:t>
            </a:r>
            <a:r>
              <a:rPr sz="2400" b="1" spc="5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Framework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59" y="2677667"/>
            <a:ext cx="11602720" cy="12700"/>
          </a:xfrm>
          <a:custGeom>
            <a:avLst/>
            <a:gdLst/>
            <a:ahLst/>
            <a:cxnLst/>
            <a:rect l="l" t="t" r="r" b="b"/>
            <a:pathLst>
              <a:path w="11602720" h="12700">
                <a:moveTo>
                  <a:pt x="0" y="12192"/>
                </a:moveTo>
                <a:lnTo>
                  <a:pt x="11602212" y="12192"/>
                </a:lnTo>
                <a:lnTo>
                  <a:pt x="11602212" y="0"/>
                </a:lnTo>
                <a:lnTo>
                  <a:pt x="0" y="0"/>
                </a:lnTo>
                <a:lnTo>
                  <a:pt x="0" y="12192"/>
                </a:lnTo>
                <a:close/>
              </a:path>
            </a:pathLst>
          </a:custGeom>
          <a:solidFill>
            <a:srgbClr val="E7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59" y="3904488"/>
            <a:ext cx="11602720" cy="12700"/>
          </a:xfrm>
          <a:custGeom>
            <a:avLst/>
            <a:gdLst/>
            <a:ahLst/>
            <a:cxnLst/>
            <a:rect l="l" t="t" r="r" b="b"/>
            <a:pathLst>
              <a:path w="11602720" h="12700">
                <a:moveTo>
                  <a:pt x="0" y="12191"/>
                </a:moveTo>
                <a:lnTo>
                  <a:pt x="11602212" y="12191"/>
                </a:lnTo>
                <a:lnTo>
                  <a:pt x="11602212" y="0"/>
                </a:lnTo>
                <a:lnTo>
                  <a:pt x="0" y="0"/>
                </a:lnTo>
                <a:lnTo>
                  <a:pt x="0" y="12191"/>
                </a:lnTo>
                <a:close/>
              </a:path>
            </a:pathLst>
          </a:custGeom>
          <a:solidFill>
            <a:srgbClr val="E7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459" y="3910584"/>
            <a:ext cx="11602212" cy="1225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459" y="3910584"/>
            <a:ext cx="11602720" cy="1225550"/>
          </a:xfrm>
          <a:custGeom>
            <a:avLst/>
            <a:gdLst/>
            <a:ahLst/>
            <a:cxnLst/>
            <a:rect l="l" t="t" r="r" b="b"/>
            <a:pathLst>
              <a:path w="11602720" h="1225550">
                <a:moveTo>
                  <a:pt x="0" y="1225295"/>
                </a:moveTo>
                <a:lnTo>
                  <a:pt x="11602212" y="1225295"/>
                </a:lnTo>
                <a:lnTo>
                  <a:pt x="11602212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4508" y="2711577"/>
            <a:ext cx="11596370" cy="1953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88265" marR="313690">
              <a:lnSpc>
                <a:spcPts val="2640"/>
              </a:lnSpc>
              <a:spcBef>
                <a:spcPts val="385"/>
              </a:spcBef>
              <a:buAutoNum type="arabicPeriod" startAt="3"/>
              <a:tabLst>
                <a:tab pos="393065" algn="l"/>
              </a:tabLst>
            </a:pPr>
            <a:r>
              <a:rPr sz="2400" b="1" spc="-10" dirty="0">
                <a:latin typeface="Calibri"/>
                <a:cs typeface="Calibri"/>
              </a:rPr>
              <a:t>Where </a:t>
            </a:r>
            <a:r>
              <a:rPr sz="2400" b="1" spc="-5" dirty="0">
                <a:latin typeface="Calibri"/>
                <a:cs typeface="Calibri"/>
              </a:rPr>
              <a:t>Solutions </a:t>
            </a:r>
            <a:r>
              <a:rPr sz="2400" b="1" spc="-10" dirty="0">
                <a:latin typeface="Calibri"/>
                <a:cs typeface="Calibri"/>
              </a:rPr>
              <a:t>are </a:t>
            </a:r>
            <a:r>
              <a:rPr sz="2400" b="1" spc="-5" dirty="0">
                <a:latin typeface="Calibri"/>
                <a:cs typeface="Calibri"/>
              </a:rPr>
              <a:t>Individual </a:t>
            </a:r>
            <a:r>
              <a:rPr sz="2400" b="1" dirty="0">
                <a:latin typeface="Calibri"/>
                <a:cs typeface="Calibri"/>
              </a:rPr>
              <a:t>specific or time </a:t>
            </a:r>
            <a:r>
              <a:rPr sz="2400" b="1" spc="-5" dirty="0">
                <a:latin typeface="Calibri"/>
                <a:cs typeface="Calibri"/>
              </a:rPr>
              <a:t>dependent. </a:t>
            </a:r>
            <a:r>
              <a:rPr sz="2400" b="1" dirty="0">
                <a:latin typeface="Calibri"/>
                <a:cs typeface="Calibri"/>
              </a:rPr>
              <a:t>e.g. </a:t>
            </a:r>
            <a:r>
              <a:rPr sz="2400" b="1" spc="-10" dirty="0">
                <a:latin typeface="Calibri"/>
                <a:cs typeface="Calibri"/>
              </a:rPr>
              <a:t>recommendations </a:t>
            </a:r>
            <a:r>
              <a:rPr sz="2400" b="1" dirty="0">
                <a:latin typeface="Calibri"/>
                <a:cs typeface="Calibri"/>
              </a:rPr>
              <a:t>and  </a:t>
            </a:r>
            <a:r>
              <a:rPr sz="2400" b="1" spc="-20" dirty="0">
                <a:latin typeface="Calibri"/>
                <a:cs typeface="Calibri"/>
              </a:rPr>
              <a:t>targeted </a:t>
            </a:r>
            <a:r>
              <a:rPr sz="2400" b="1" spc="-10" dirty="0">
                <a:latin typeface="Calibri"/>
                <a:cs typeface="Calibri"/>
              </a:rPr>
              <a:t>advertisements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 startAt="3"/>
            </a:pPr>
            <a:endParaRPr sz="2400">
              <a:latin typeface="Times New Roman"/>
              <a:cs typeface="Times New Roman"/>
            </a:endParaRPr>
          </a:p>
          <a:p>
            <a:pPr marL="88265" marR="810260">
              <a:lnSpc>
                <a:spcPts val="2640"/>
              </a:lnSpc>
              <a:spcBef>
                <a:spcPts val="1620"/>
              </a:spcBef>
              <a:buAutoNum type="arabicPeriod" startAt="3"/>
              <a:tabLst>
                <a:tab pos="393065" algn="l"/>
              </a:tabLst>
            </a:pPr>
            <a:r>
              <a:rPr sz="2400" b="1" spc="-10" dirty="0">
                <a:latin typeface="Calibri"/>
                <a:cs typeface="Calibri"/>
              </a:rPr>
              <a:t>For prediction </a:t>
            </a:r>
            <a:r>
              <a:rPr sz="2400" b="1" dirty="0">
                <a:latin typeface="Calibri"/>
                <a:cs typeface="Calibri"/>
              </a:rPr>
              <a:t>based on </a:t>
            </a:r>
            <a:r>
              <a:rPr sz="2400" b="1" spc="-10" dirty="0">
                <a:latin typeface="Calibri"/>
                <a:cs typeface="Calibri"/>
              </a:rPr>
              <a:t>past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10" dirty="0">
                <a:latin typeface="Calibri"/>
                <a:cs typeface="Calibri"/>
              </a:rPr>
              <a:t>existing </a:t>
            </a:r>
            <a:r>
              <a:rPr sz="2400" b="1" spc="-15" dirty="0">
                <a:latin typeface="Calibri"/>
                <a:cs typeface="Calibri"/>
              </a:rPr>
              <a:t>patterns </a:t>
            </a:r>
            <a:r>
              <a:rPr sz="2400" b="1" spc="-5" dirty="0">
                <a:latin typeface="Calibri"/>
                <a:cs typeface="Calibri"/>
              </a:rPr>
              <a:t>(not </a:t>
            </a:r>
            <a:r>
              <a:rPr sz="2400" b="1" spc="-10" dirty="0">
                <a:latin typeface="Calibri"/>
                <a:cs typeface="Calibri"/>
              </a:rPr>
              <a:t>defined </a:t>
            </a:r>
            <a:r>
              <a:rPr sz="2400" b="1" dirty="0">
                <a:latin typeface="Calibri"/>
                <a:cs typeface="Calibri"/>
              </a:rPr>
              <a:t>or </a:t>
            </a:r>
            <a:r>
              <a:rPr sz="2400" b="1" spc="-10" dirty="0">
                <a:latin typeface="Calibri"/>
                <a:cs typeface="Calibri"/>
              </a:rPr>
              <a:t>defined by huge  </a:t>
            </a:r>
            <a:r>
              <a:rPr sz="2400" b="1" spc="-5" dirty="0">
                <a:latin typeface="Calibri"/>
                <a:cs typeface="Calibri"/>
              </a:rPr>
              <a:t>number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10" dirty="0">
                <a:latin typeface="Calibri"/>
                <a:cs typeface="Calibri"/>
              </a:rPr>
              <a:t>weak </a:t>
            </a:r>
            <a:r>
              <a:rPr sz="2400" b="1" spc="-5" dirty="0">
                <a:latin typeface="Calibri"/>
                <a:cs typeface="Calibri"/>
              </a:rPr>
              <a:t>rules) </a:t>
            </a:r>
            <a:r>
              <a:rPr sz="2400" b="1" dirty="0">
                <a:latin typeface="Calibri"/>
                <a:cs typeface="Calibri"/>
              </a:rPr>
              <a:t>e.g. </a:t>
            </a:r>
            <a:r>
              <a:rPr sz="2400" b="1" spc="-10" dirty="0">
                <a:latin typeface="Calibri"/>
                <a:cs typeface="Calibri"/>
              </a:rPr>
              <a:t>prediction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10" dirty="0">
                <a:latin typeface="Calibri"/>
                <a:cs typeface="Calibri"/>
              </a:rPr>
              <a:t>share </a:t>
            </a:r>
            <a:r>
              <a:rPr sz="2400" b="1" spc="-5" dirty="0">
                <a:latin typeface="Calibri"/>
                <a:cs typeface="Calibri"/>
              </a:rPr>
              <a:t>prices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3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285" y="244551"/>
            <a:ext cx="5664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FF0000"/>
                </a:solidFill>
                <a:latin typeface="Calibri"/>
                <a:cs typeface="Calibri"/>
              </a:rPr>
              <a:t>Why </a:t>
            </a:r>
            <a:r>
              <a:rPr sz="4400" dirty="0">
                <a:solidFill>
                  <a:srgbClr val="FF0000"/>
                </a:solidFill>
                <a:latin typeface="Calibri"/>
                <a:cs typeface="Calibri"/>
              </a:rPr>
              <a:t>it </a:t>
            </a:r>
            <a:r>
              <a:rPr sz="4400" spc="-5" dirty="0">
                <a:solidFill>
                  <a:srgbClr val="FF0000"/>
                </a:solidFill>
                <a:latin typeface="Calibri"/>
                <a:cs typeface="Calibri"/>
              </a:rPr>
              <a:t>has </a:t>
            </a:r>
            <a:r>
              <a:rPr sz="4400" spc="-45" dirty="0">
                <a:solidFill>
                  <a:srgbClr val="FF0000"/>
                </a:solidFill>
                <a:latin typeface="Calibri"/>
                <a:cs typeface="Calibri"/>
              </a:rPr>
              <a:t>taken </a:t>
            </a:r>
            <a:r>
              <a:rPr sz="4400" spc="-20" dirty="0">
                <a:solidFill>
                  <a:srgbClr val="FF0000"/>
                </a:solidFill>
                <a:latin typeface="Calibri"/>
                <a:cs typeface="Calibri"/>
              </a:rPr>
              <a:t>off</a:t>
            </a:r>
            <a:r>
              <a:rPr sz="4400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400" spc="-5" dirty="0">
                <a:solidFill>
                  <a:srgbClr val="FF0000"/>
                </a:solidFill>
                <a:latin typeface="Calibri"/>
                <a:cs typeface="Calibri"/>
              </a:rPr>
              <a:t>now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507" y="1018032"/>
            <a:ext cx="2032000" cy="14770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 marR="180340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latin typeface="Calibri"/>
                <a:cs typeface="Calibri"/>
              </a:rPr>
              <a:t>Availability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Data  </a:t>
            </a:r>
            <a:r>
              <a:rPr sz="1800" spc="-5" dirty="0">
                <a:latin typeface="Calibri"/>
                <a:cs typeface="Calibri"/>
              </a:rPr>
              <a:t>has increased due  </a:t>
            </a:r>
            <a:r>
              <a:rPr sz="1800" spc="-10" dirty="0">
                <a:latin typeface="Calibri"/>
                <a:cs typeface="Calibri"/>
              </a:rPr>
              <a:t>to explosion </a:t>
            </a:r>
            <a:r>
              <a:rPr sz="1800" spc="-5" dirty="0">
                <a:latin typeface="Calibri"/>
                <a:cs typeface="Calibri"/>
              </a:rPr>
              <a:t>in  Smart Mobiles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devices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4507991"/>
            <a:ext cx="1783080" cy="147701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1440" marR="103505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Computing  </a:t>
            </a:r>
            <a:r>
              <a:rPr sz="1800" spc="-15" dirty="0">
                <a:latin typeface="Calibri"/>
                <a:cs typeface="Calibri"/>
              </a:rPr>
              <a:t>Power </a:t>
            </a:r>
            <a:r>
              <a:rPr sz="1800" spc="-5" dirty="0">
                <a:latin typeface="Calibri"/>
                <a:cs typeface="Calibri"/>
              </a:rPr>
              <a:t>is  </a:t>
            </a:r>
            <a:r>
              <a:rPr sz="1800" spc="-10" dirty="0">
                <a:latin typeface="Calibri"/>
                <a:cs typeface="Calibri"/>
              </a:rPr>
              <a:t>available </a:t>
            </a:r>
            <a:r>
              <a:rPr sz="1800" spc="-5" dirty="0">
                <a:latin typeface="Calibri"/>
                <a:cs typeface="Calibri"/>
              </a:rPr>
              <a:t>due </a:t>
            </a:r>
            <a:r>
              <a:rPr sz="1800" spc="-10" dirty="0">
                <a:latin typeface="Calibri"/>
                <a:cs typeface="Calibri"/>
              </a:rPr>
              <a:t>to  coming </a:t>
            </a:r>
            <a:r>
              <a:rPr sz="1800" spc="-5" dirty="0">
                <a:latin typeface="Calibri"/>
                <a:cs typeface="Calibri"/>
              </a:rPr>
              <a:t>of  </a:t>
            </a:r>
            <a:r>
              <a:rPr sz="1800" dirty="0">
                <a:latin typeface="Calibri"/>
                <a:cs typeface="Calibri"/>
              </a:rPr>
              <a:t>NVIDIA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GPUs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68483" y="4402835"/>
            <a:ext cx="2223770" cy="1477010"/>
          </a:xfrm>
          <a:custGeom>
            <a:avLst/>
            <a:gdLst/>
            <a:ahLst/>
            <a:cxnLst/>
            <a:rect l="l" t="t" r="r" b="b"/>
            <a:pathLst>
              <a:path w="2223770" h="1477010">
                <a:moveTo>
                  <a:pt x="0" y="1476755"/>
                </a:moveTo>
                <a:lnTo>
                  <a:pt x="2223516" y="1476755"/>
                </a:lnTo>
                <a:lnTo>
                  <a:pt x="2223516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48113" y="4421504"/>
            <a:ext cx="20624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elea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e/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ev</a:t>
            </a:r>
            <a:r>
              <a:rPr sz="1800" dirty="0">
                <a:latin typeface="Calibri"/>
                <a:cs typeface="Calibri"/>
              </a:rPr>
              <a:t>elopme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 </a:t>
            </a:r>
            <a:r>
              <a:rPr sz="1800" spc="-5" dirty="0">
                <a:latin typeface="Calibri"/>
                <a:cs typeface="Calibri"/>
              </a:rPr>
              <a:t>of new algorithms,  </a:t>
            </a:r>
            <a:r>
              <a:rPr sz="1800" dirty="0">
                <a:latin typeface="Calibri"/>
                <a:cs typeface="Calibri"/>
              </a:rPr>
              <a:t>APIs and </a:t>
            </a:r>
            <a:r>
              <a:rPr sz="1800" spc="-10" dirty="0">
                <a:latin typeface="Calibri"/>
                <a:cs typeface="Calibri"/>
              </a:rPr>
              <a:t>Platforms 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Deep Learning  </a:t>
            </a:r>
            <a:r>
              <a:rPr sz="1800" spc="-10" dirty="0"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94332" y="914400"/>
            <a:ext cx="79629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29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1405" y="626440"/>
            <a:ext cx="34074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FF0000"/>
                </a:solidFill>
                <a:latin typeface="Times New Roman"/>
                <a:cs typeface="Times New Roman"/>
              </a:rPr>
              <a:t>Essential</a:t>
            </a:r>
            <a:r>
              <a:rPr sz="4400" spc="-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spc="-65" dirty="0">
                <a:solidFill>
                  <a:srgbClr val="FF0000"/>
                </a:solidFill>
                <a:latin typeface="Times New Roman"/>
                <a:cs typeface="Times New Roman"/>
              </a:rPr>
              <a:t>Tools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944" y="1682495"/>
            <a:ext cx="11151869" cy="4635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06841"/>
            <a:ext cx="10587355" cy="360552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Git 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Github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Python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Jupyter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Notebooks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Numpy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Matrix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35" dirty="0">
                <a:latin typeface="Calibri"/>
                <a:cs typeface="Calibri"/>
              </a:rPr>
              <a:t>Vector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calculations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5" dirty="0">
                <a:latin typeface="Calibri"/>
                <a:cs typeface="Calibri"/>
              </a:rPr>
              <a:t>Pandas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handling, </a:t>
            </a:r>
            <a:r>
              <a:rPr sz="2800" spc="-15" dirty="0">
                <a:latin typeface="Calibri"/>
                <a:cs typeface="Calibri"/>
              </a:rPr>
              <a:t>curation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manipulation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libri"/>
                <a:cs typeface="Calibri"/>
              </a:rPr>
              <a:t>Matplotlib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5" dirty="0">
                <a:latin typeface="Calibri"/>
                <a:cs typeface="Calibri"/>
              </a:rPr>
              <a:t>plotting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graphs </a:t>
            </a:r>
            <a:r>
              <a:rPr sz="2800" spc="-25" dirty="0">
                <a:latin typeface="Calibri"/>
                <a:cs typeface="Calibri"/>
              </a:rPr>
              <a:t>for different </a:t>
            </a:r>
            <a:r>
              <a:rPr sz="2800" spc="-10" dirty="0">
                <a:latin typeface="Calibri"/>
                <a:cs typeface="Calibri"/>
              </a:rPr>
              <a:t>analysis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libri"/>
                <a:cs typeface="Calibri"/>
              </a:rPr>
              <a:t>So </a:t>
            </a:r>
            <a:r>
              <a:rPr sz="2800" spc="-15" dirty="0">
                <a:latin typeface="Calibri"/>
                <a:cs typeface="Calibri"/>
              </a:rPr>
              <a:t>many </a:t>
            </a:r>
            <a:r>
              <a:rPr sz="2800" spc="-10" dirty="0">
                <a:latin typeface="Calibri"/>
                <a:cs typeface="Calibri"/>
              </a:rPr>
              <a:t>other </a:t>
            </a:r>
            <a:r>
              <a:rPr sz="2800" spc="-5" dirty="0">
                <a:latin typeface="Calibri"/>
                <a:cs typeface="Calibri"/>
              </a:rPr>
              <a:t>Python APIs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make </a:t>
            </a:r>
            <a:r>
              <a:rPr sz="2800" spc="-20" dirty="0">
                <a:latin typeface="Calibri"/>
                <a:cs typeface="Calibri"/>
              </a:rPr>
              <a:t>your </a:t>
            </a:r>
            <a:r>
              <a:rPr sz="2800" spc="-25" dirty="0">
                <a:latin typeface="Calibri"/>
                <a:cs typeface="Calibri"/>
              </a:rPr>
              <a:t>life </a:t>
            </a:r>
            <a:r>
              <a:rPr sz="2800" spc="-15" dirty="0">
                <a:latin typeface="Calibri"/>
                <a:cs typeface="Calibri"/>
              </a:rPr>
              <a:t>easy to </a:t>
            </a:r>
            <a:r>
              <a:rPr sz="2800" spc="-10" dirty="0">
                <a:latin typeface="Calibri"/>
                <a:cs typeface="Calibri"/>
              </a:rPr>
              <a:t>develop </a:t>
            </a:r>
            <a:r>
              <a:rPr sz="2800" spc="-5" dirty="0">
                <a:latin typeface="Calibri"/>
                <a:cs typeface="Calibri"/>
              </a:rPr>
              <a:t>DL</a:t>
            </a:r>
            <a:r>
              <a:rPr sz="2800" spc="2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models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75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4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12" y="48005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0" y="5897880"/>
                </a:moveTo>
                <a:lnTo>
                  <a:pt x="11237976" y="5897880"/>
                </a:lnTo>
                <a:lnTo>
                  <a:pt x="11237976" y="0"/>
                </a:lnTo>
                <a:lnTo>
                  <a:pt x="0" y="0"/>
                </a:lnTo>
                <a:lnTo>
                  <a:pt x="0" y="5897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5251" y="643127"/>
            <a:ext cx="8921496" cy="557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026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83208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45" y="2439886"/>
            <a:ext cx="5097046" cy="401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408" y="562355"/>
            <a:ext cx="11700510" cy="1629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326" y="716386"/>
            <a:ext cx="118110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005" marR="5080" indent="-1678305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Deep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Learning Magic competing</a:t>
            </a:r>
            <a:r>
              <a:rPr sz="3600" b="1" spc="-8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C00000"/>
                </a:solidFill>
                <a:latin typeface="Times New Roman"/>
                <a:cs typeface="Times New Roman"/>
              </a:rPr>
              <a:t>with  </a:t>
            </a:r>
            <a:r>
              <a:rPr sz="36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Natural Intelligence</a:t>
            </a:r>
          </a:p>
        </p:txBody>
      </p:sp>
      <p:sp>
        <p:nvSpPr>
          <p:cNvPr id="6" name="object 6"/>
          <p:cNvSpPr/>
          <p:nvPr/>
        </p:nvSpPr>
        <p:spPr>
          <a:xfrm>
            <a:off x="5288257" y="2458173"/>
            <a:ext cx="6785649" cy="3992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941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92807" y="935736"/>
            <a:ext cx="9129522" cy="5337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2832" y="278130"/>
            <a:ext cx="4799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" dirty="0">
                <a:solidFill>
                  <a:srgbClr val="FF0000"/>
                </a:solidFill>
                <a:latin typeface="Calibri"/>
                <a:cs typeface="Calibri"/>
              </a:rPr>
              <a:t>Types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of Learning</a:t>
            </a:r>
            <a:r>
              <a:rPr sz="32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16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5305" y="135381"/>
            <a:ext cx="174561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6FAC46"/>
                </a:solidFill>
                <a:latin typeface="Times New Roman"/>
                <a:cs typeface="Times New Roman"/>
              </a:rPr>
              <a:t>Feat</a:t>
            </a:r>
            <a:r>
              <a:rPr sz="4000" dirty="0">
                <a:solidFill>
                  <a:srgbClr val="6FAC46"/>
                </a:solidFill>
                <a:latin typeface="Times New Roman"/>
                <a:cs typeface="Times New Roman"/>
              </a:rPr>
              <a:t>u</a:t>
            </a:r>
            <a:r>
              <a:rPr sz="4000" spc="-5" dirty="0">
                <a:solidFill>
                  <a:srgbClr val="6FAC46"/>
                </a:solidFill>
                <a:latin typeface="Times New Roman"/>
                <a:cs typeface="Times New Roman"/>
              </a:rPr>
              <a:t>res</a:t>
            </a:r>
            <a:endParaRPr sz="40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0644" y="1853183"/>
          <a:ext cx="11023600" cy="4312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5655"/>
                <a:gridCol w="8957945"/>
              </a:tblGrid>
              <a:tr h="368236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Category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952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Features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9525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Housing</a:t>
                      </a:r>
                      <a:r>
                        <a:rPr sz="1800" spc="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Prices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82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No.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Rooms,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House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Area,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Air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Pollution, Distance from facilities, Economic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Index </a:t>
                      </a:r>
                      <a:r>
                        <a:rPr sz="1800" spc="-3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city,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Security  Ranking</a:t>
                      </a:r>
                      <a:r>
                        <a:rPr sz="1800" spc="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Spam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Detection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293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presence or absence of certain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email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headers,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email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structure,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language,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frequency of specific terms,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grammatical correctness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8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Speech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Recognition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noise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ratios,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length of sounds,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relative power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sounds,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filter</a:t>
                      </a:r>
                      <a:r>
                        <a:rPr sz="1800" spc="9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Cancer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Detection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670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Clump thickness,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Uniformity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cell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size,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Uniformity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cell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shape,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Marginal adhesion, Single  epithelial cell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size,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Number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bare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nuclei,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Bland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chromatin,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Number of normal nuclei,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Mitosis 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Cyber </a:t>
                      </a:r>
                      <a:r>
                        <a:rPr sz="1800" spc="-2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Attacks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IP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address, Timings,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Location, </a:t>
                      </a:r>
                      <a:r>
                        <a:rPr sz="1800" spc="-2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Type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communication,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traffic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details</a:t>
                      </a:r>
                      <a:r>
                        <a:rPr sz="1800" spc="13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64013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Video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88900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Recommendations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Text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matches,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Ranking of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video,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Interest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overlap,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history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of </a:t>
                      </a: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seen videos,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browsing</a:t>
                      </a:r>
                      <a:r>
                        <a:rPr sz="1800" spc="204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patterns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12700">
                      <a:solidFill>
                        <a:srgbClr val="4471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68338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Image</a:t>
                      </a:r>
                      <a:r>
                        <a:rPr sz="1800" spc="-2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4471C4"/>
                      </a:solidFill>
                      <a:prstDash val="solid"/>
                    </a:lnL>
                    <a:lnR w="12700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9525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Pixel </a:t>
                      </a: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values, Curves, </a:t>
                      </a:r>
                      <a:r>
                        <a:rPr sz="1800" spc="-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Edges</a:t>
                      </a:r>
                      <a:r>
                        <a:rPr sz="1800" spc="1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etc.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4471C4"/>
                      </a:solidFill>
                      <a:prstDash val="solid"/>
                    </a:lnL>
                    <a:lnR w="9525">
                      <a:solidFill>
                        <a:srgbClr val="4471C4"/>
                      </a:solidFill>
                      <a:prstDash val="solid"/>
                    </a:lnR>
                    <a:lnT w="12700">
                      <a:solidFill>
                        <a:srgbClr val="4471C4"/>
                      </a:solidFill>
                      <a:prstDash val="solid"/>
                    </a:lnT>
                    <a:lnB w="9525">
                      <a:solidFill>
                        <a:srgbClr val="4471C4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0" y="781812"/>
            <a:ext cx="12192000" cy="928369"/>
          </a:xfrm>
          <a:prstGeom prst="rect">
            <a:avLst/>
          </a:prstGeom>
          <a:solidFill>
            <a:srgbClr val="A4A4A4"/>
          </a:solidFill>
          <a:ln w="12192">
            <a:solidFill>
              <a:srgbClr val="78787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005964" marR="960755" indent="-1036955">
              <a:lnSpc>
                <a:spcPct val="100000"/>
              </a:lnSpc>
              <a:spcBef>
                <a:spcPts val="240"/>
              </a:spcBef>
            </a:pP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features </a:t>
            </a:r>
            <a:r>
              <a:rPr sz="2600" dirty="0">
                <a:latin typeface="Times New Roman"/>
                <a:cs typeface="Times New Roman"/>
              </a:rPr>
              <a:t>are the </a:t>
            </a:r>
            <a:r>
              <a:rPr sz="2600" spc="-5" dirty="0">
                <a:latin typeface="Times New Roman"/>
                <a:cs typeface="Times New Roman"/>
              </a:rPr>
              <a:t>elements </a:t>
            </a:r>
            <a:r>
              <a:rPr sz="2600" dirty="0">
                <a:latin typeface="Times New Roman"/>
                <a:cs typeface="Times New Roman"/>
              </a:rPr>
              <a:t>of your input vectors. The number of </a:t>
            </a:r>
            <a:r>
              <a:rPr sz="2600" spc="-5" dirty="0">
                <a:latin typeface="Times New Roman"/>
                <a:cs typeface="Times New Roman"/>
              </a:rPr>
              <a:t>features</a:t>
            </a:r>
            <a:r>
              <a:rPr sz="2600" spc="-1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  equal to </a:t>
            </a:r>
            <a:r>
              <a:rPr sz="2600" spc="-5" dirty="0">
                <a:latin typeface="Times New Roman"/>
                <a:cs typeface="Times New Roman"/>
              </a:rPr>
              <a:t>the </a:t>
            </a:r>
            <a:r>
              <a:rPr sz="2600" dirty="0">
                <a:latin typeface="Times New Roman"/>
                <a:cs typeface="Times New Roman"/>
              </a:rPr>
              <a:t>number of nodes in </a:t>
            </a:r>
            <a:r>
              <a:rPr sz="2600" spc="-5" dirty="0">
                <a:latin typeface="Times New Roman"/>
                <a:cs typeface="Times New Roman"/>
              </a:rPr>
              <a:t>the </a:t>
            </a:r>
            <a:r>
              <a:rPr sz="2600" dirty="0">
                <a:latin typeface="Times New Roman"/>
                <a:cs typeface="Times New Roman"/>
              </a:rPr>
              <a:t>input </a:t>
            </a:r>
            <a:r>
              <a:rPr sz="2600" spc="-5" dirty="0">
                <a:latin typeface="Times New Roman"/>
                <a:cs typeface="Times New Roman"/>
              </a:rPr>
              <a:t>layer </a:t>
            </a:r>
            <a:r>
              <a:rPr sz="2600" dirty="0">
                <a:latin typeface="Times New Roman"/>
                <a:cs typeface="Times New Roman"/>
              </a:rPr>
              <a:t>of the</a:t>
            </a:r>
            <a:r>
              <a:rPr sz="2600" spc="-1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network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28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372" y="609676"/>
            <a:ext cx="9271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FF0000"/>
                </a:solidFill>
                <a:latin typeface="Calibri Light"/>
                <a:cs typeface="Calibri Light"/>
              </a:rPr>
              <a:t>Linear </a:t>
            </a:r>
            <a:r>
              <a:rPr sz="4400" b="0" spc="-20" dirty="0">
                <a:solidFill>
                  <a:srgbClr val="FF0000"/>
                </a:solidFill>
                <a:latin typeface="Calibri Light"/>
                <a:cs typeface="Calibri Light"/>
              </a:rPr>
              <a:t>Regression </a:t>
            </a:r>
            <a:r>
              <a:rPr sz="4400" b="0" dirty="0">
                <a:solidFill>
                  <a:srgbClr val="FF0000"/>
                </a:solidFill>
                <a:latin typeface="Calibri Light"/>
                <a:cs typeface="Calibri Light"/>
              </a:rPr>
              <a:t>and </a:t>
            </a:r>
            <a:r>
              <a:rPr sz="4400" b="0" spc="-5" dirty="0">
                <a:solidFill>
                  <a:srgbClr val="FF0000"/>
                </a:solidFill>
                <a:latin typeface="Calibri Light"/>
                <a:cs typeface="Calibri Light"/>
              </a:rPr>
              <a:t>Logistic</a:t>
            </a:r>
            <a:r>
              <a:rPr sz="4400" b="0" spc="-3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FF0000"/>
                </a:solidFill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84045"/>
            <a:ext cx="10360025" cy="384047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90"/>
              </a:spcBef>
            </a:pPr>
            <a:r>
              <a:rPr sz="3200" spc="-5" dirty="0">
                <a:latin typeface="Calibri"/>
                <a:cs typeface="Calibri"/>
              </a:rPr>
              <a:t>Linear </a:t>
            </a:r>
            <a:r>
              <a:rPr sz="3200" spc="-15" dirty="0">
                <a:latin typeface="Calibri"/>
                <a:cs typeface="Calibri"/>
              </a:rPr>
              <a:t>Regression: </a:t>
            </a:r>
            <a:r>
              <a:rPr sz="3200" spc="-20" dirty="0">
                <a:latin typeface="Calibri"/>
                <a:cs typeface="Calibri"/>
              </a:rPr>
              <a:t>For </a:t>
            </a:r>
            <a:r>
              <a:rPr sz="3200" spc="-5" dirty="0">
                <a:latin typeface="Calibri"/>
                <a:cs typeface="Calibri"/>
              </a:rPr>
              <a:t>applications </a:t>
            </a:r>
            <a:r>
              <a:rPr sz="3200" spc="-10" dirty="0">
                <a:latin typeface="Calibri"/>
                <a:cs typeface="Calibri"/>
              </a:rPr>
              <a:t>where </a:t>
            </a:r>
            <a:r>
              <a:rPr sz="3200" spc="-5" dirty="0">
                <a:latin typeface="Calibri"/>
                <a:cs typeface="Calibri"/>
              </a:rPr>
              <a:t>output </a:t>
            </a:r>
            <a:r>
              <a:rPr sz="3200" dirty="0">
                <a:latin typeface="Calibri"/>
                <a:cs typeface="Calibri"/>
              </a:rPr>
              <a:t>will be a </a:t>
            </a:r>
            <a:r>
              <a:rPr sz="3200" spc="-10" dirty="0">
                <a:latin typeface="Calibri"/>
                <a:cs typeface="Calibri"/>
              </a:rPr>
              <a:t>real  value </a:t>
            </a:r>
            <a:r>
              <a:rPr sz="3200" spc="10" dirty="0">
                <a:latin typeface="Calibri"/>
                <a:cs typeface="Calibri"/>
              </a:rPr>
              <a:t>e.g. </a:t>
            </a:r>
            <a:r>
              <a:rPr sz="3200" spc="-5" dirty="0">
                <a:latin typeface="Calibri"/>
                <a:cs typeface="Calibri"/>
              </a:rPr>
              <a:t>Predicting housing price, </a:t>
            </a:r>
            <a:r>
              <a:rPr sz="3200" dirty="0">
                <a:latin typeface="Calibri"/>
                <a:cs typeface="Calibri"/>
              </a:rPr>
              <a:t>or </a:t>
            </a:r>
            <a:r>
              <a:rPr sz="3200" spc="-5" dirty="0">
                <a:latin typeface="Calibri"/>
                <a:cs typeface="Calibri"/>
              </a:rPr>
              <a:t>predicting price </a:t>
            </a:r>
            <a:r>
              <a:rPr sz="3200" dirty="0">
                <a:latin typeface="Calibri"/>
                <a:cs typeface="Calibri"/>
              </a:rPr>
              <a:t>of a  </a:t>
            </a:r>
            <a:r>
              <a:rPr sz="3200" spc="-15" dirty="0">
                <a:latin typeface="Calibri"/>
                <a:cs typeface="Calibri"/>
              </a:rPr>
              <a:t>share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20" dirty="0">
                <a:latin typeface="Calibri"/>
                <a:cs typeface="Calibri"/>
              </a:rPr>
              <a:t>stock market. </a:t>
            </a:r>
            <a:r>
              <a:rPr sz="3200" spc="-5" dirty="0">
                <a:latin typeface="Calibri"/>
                <a:cs typeface="Calibri"/>
              </a:rPr>
              <a:t>In most cases </a:t>
            </a:r>
            <a:r>
              <a:rPr sz="3200" spc="-15" dirty="0">
                <a:latin typeface="Calibri"/>
                <a:cs typeface="Calibri"/>
              </a:rPr>
              <a:t>we </a:t>
            </a:r>
            <a:r>
              <a:rPr sz="3200" spc="-25" dirty="0">
                <a:latin typeface="Calibri"/>
                <a:cs typeface="Calibri"/>
              </a:rPr>
              <a:t>have </a:t>
            </a:r>
            <a:r>
              <a:rPr sz="3200" dirty="0">
                <a:latin typeface="Calibri"/>
                <a:cs typeface="Calibri"/>
              </a:rPr>
              <a:t>multiple  </a:t>
            </a:r>
            <a:r>
              <a:rPr sz="3200" spc="-10" dirty="0">
                <a:latin typeface="Calibri"/>
                <a:cs typeface="Calibri"/>
              </a:rPr>
              <a:t>dependent </a:t>
            </a:r>
            <a:r>
              <a:rPr sz="3200" spc="-5" dirty="0">
                <a:latin typeface="Calibri"/>
                <a:cs typeface="Calibri"/>
              </a:rPr>
              <a:t>variables,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we </a:t>
            </a:r>
            <a:r>
              <a:rPr sz="3200" spc="-5" dirty="0">
                <a:latin typeface="Calibri"/>
                <a:cs typeface="Calibri"/>
              </a:rPr>
              <a:t>call it multiple linear</a:t>
            </a:r>
            <a:r>
              <a:rPr sz="3200" spc="1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regression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700">
              <a:latin typeface="Times New Roman"/>
              <a:cs typeface="Times New Roman"/>
            </a:endParaRPr>
          </a:p>
          <a:p>
            <a:pPr marL="12700" marR="6985" algn="just">
              <a:lnSpc>
                <a:spcPct val="90000"/>
              </a:lnSpc>
            </a:pPr>
            <a:r>
              <a:rPr sz="3200" spc="-10" dirty="0">
                <a:latin typeface="Calibri"/>
                <a:cs typeface="Calibri"/>
              </a:rPr>
              <a:t>Logistic </a:t>
            </a:r>
            <a:r>
              <a:rPr sz="3200" spc="-15" dirty="0">
                <a:latin typeface="Calibri"/>
                <a:cs typeface="Calibri"/>
              </a:rPr>
              <a:t>Regression: </a:t>
            </a:r>
            <a:r>
              <a:rPr sz="3200" spc="-20" dirty="0">
                <a:latin typeface="Calibri"/>
                <a:cs typeface="Calibri"/>
              </a:rPr>
              <a:t>For </a:t>
            </a:r>
            <a:r>
              <a:rPr sz="3200" spc="-5" dirty="0">
                <a:latin typeface="Calibri"/>
                <a:cs typeface="Calibri"/>
              </a:rPr>
              <a:t>applications </a:t>
            </a:r>
            <a:r>
              <a:rPr sz="3200" spc="-10" dirty="0">
                <a:latin typeface="Calibri"/>
                <a:cs typeface="Calibri"/>
              </a:rPr>
              <a:t>where </a:t>
            </a:r>
            <a:r>
              <a:rPr sz="3200" dirty="0">
                <a:latin typeface="Calibri"/>
                <a:cs typeface="Calibri"/>
              </a:rPr>
              <a:t>the output will </a:t>
            </a:r>
            <a:r>
              <a:rPr sz="3200" spc="-5" dirty="0">
                <a:latin typeface="Calibri"/>
                <a:cs typeface="Calibri"/>
              </a:rPr>
              <a:t>be 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binary </a:t>
            </a:r>
            <a:r>
              <a:rPr sz="3200" spc="-10" dirty="0">
                <a:latin typeface="Calibri"/>
                <a:cs typeface="Calibri"/>
              </a:rPr>
              <a:t>value </a:t>
            </a:r>
            <a:r>
              <a:rPr sz="3200" dirty="0">
                <a:latin typeface="Calibri"/>
                <a:cs typeface="Calibri"/>
              </a:rPr>
              <a:t>(0/1). </a:t>
            </a:r>
            <a:r>
              <a:rPr sz="3200" spc="10" dirty="0">
                <a:latin typeface="Calibri"/>
                <a:cs typeface="Calibri"/>
              </a:rPr>
              <a:t>E.g. </a:t>
            </a:r>
            <a:r>
              <a:rPr sz="3200" spc="-5" dirty="0">
                <a:latin typeface="Calibri"/>
                <a:cs typeface="Calibri"/>
              </a:rPr>
              <a:t>whether </a:t>
            </a:r>
            <a:r>
              <a:rPr sz="3200" dirty="0">
                <a:latin typeface="Calibri"/>
                <a:cs typeface="Calibri"/>
              </a:rPr>
              <a:t>this </a:t>
            </a:r>
            <a:r>
              <a:rPr sz="3200" spc="-5" dirty="0">
                <a:latin typeface="Calibri"/>
                <a:cs typeface="Calibri"/>
              </a:rPr>
              <a:t>Medical </a:t>
            </a:r>
            <a:r>
              <a:rPr sz="3200" dirty="0">
                <a:latin typeface="Calibri"/>
                <a:cs typeface="Calibri"/>
              </a:rPr>
              <a:t>Image </a:t>
            </a:r>
            <a:r>
              <a:rPr sz="3200" spc="-5" dirty="0">
                <a:latin typeface="Calibri"/>
                <a:cs typeface="Calibri"/>
              </a:rPr>
              <a:t>depicts  </a:t>
            </a:r>
            <a:r>
              <a:rPr sz="3200" spc="-45" dirty="0">
                <a:latin typeface="Calibri"/>
                <a:cs typeface="Calibri"/>
              </a:rPr>
              <a:t>Tumor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not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58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4296" y="0"/>
            <a:ext cx="142240" cy="6858000"/>
          </a:xfrm>
          <a:custGeom>
            <a:avLst/>
            <a:gdLst/>
            <a:ahLst/>
            <a:cxnLst/>
            <a:rect l="l" t="t" r="r" b="b"/>
            <a:pathLst>
              <a:path w="142239" h="6858000">
                <a:moveTo>
                  <a:pt x="0" y="6858000"/>
                </a:moveTo>
                <a:lnTo>
                  <a:pt x="141732" y="6858000"/>
                </a:lnTo>
                <a:lnTo>
                  <a:pt x="14173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0"/>
            <a:ext cx="4654550" cy="685800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450">
              <a:latin typeface="Times New Roman"/>
              <a:cs typeface="Times New Roman"/>
            </a:endParaRPr>
          </a:p>
          <a:p>
            <a:pPr marL="929640" marR="614045" algn="just">
              <a:lnSpc>
                <a:spcPts val="4750"/>
              </a:lnSpc>
            </a:pPr>
            <a:r>
              <a:rPr sz="4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Public </a:t>
            </a:r>
            <a:r>
              <a:rPr sz="4400" b="0" spc="-5" dirty="0">
                <a:solidFill>
                  <a:srgbClr val="FFFFFF"/>
                </a:solidFill>
                <a:latin typeface="Calibri Light"/>
                <a:cs typeface="Calibri Light"/>
              </a:rPr>
              <a:t>Notice  </a:t>
            </a:r>
            <a:r>
              <a:rPr sz="4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regarding</a:t>
            </a:r>
            <a:r>
              <a:rPr sz="4400" b="0" spc="-1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FFFF"/>
                </a:solidFill>
                <a:latin typeface="Calibri Light"/>
                <a:cs typeface="Calibri Light"/>
              </a:rPr>
              <a:t>Use  of</a:t>
            </a:r>
            <a:r>
              <a:rPr sz="4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Images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8967" y="643127"/>
            <a:ext cx="6090285" cy="0"/>
          </a:xfrm>
          <a:custGeom>
            <a:avLst/>
            <a:gdLst/>
            <a:ahLst/>
            <a:cxnLst/>
            <a:rect l="l" t="t" r="r" b="b"/>
            <a:pathLst>
              <a:path w="6090284">
                <a:moveTo>
                  <a:pt x="0" y="0"/>
                </a:moveTo>
                <a:lnTo>
                  <a:pt x="60899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34914" y="667893"/>
            <a:ext cx="5942330" cy="23037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algn="just">
              <a:lnSpc>
                <a:spcPct val="91600"/>
              </a:lnSpc>
              <a:spcBef>
                <a:spcPts val="335"/>
              </a:spcBef>
            </a:pPr>
            <a:r>
              <a:rPr sz="2300" dirty="0">
                <a:latin typeface="Calibri"/>
                <a:cs typeface="Calibri"/>
              </a:rPr>
              <a:t>This </a:t>
            </a:r>
            <a:r>
              <a:rPr sz="2300" spc="-10" dirty="0">
                <a:latin typeface="Calibri"/>
                <a:cs typeface="Calibri"/>
              </a:rPr>
              <a:t>document </a:t>
            </a:r>
            <a:r>
              <a:rPr sz="2300" spc="-15" dirty="0">
                <a:latin typeface="Calibri"/>
                <a:cs typeface="Calibri"/>
              </a:rPr>
              <a:t>contains </a:t>
            </a:r>
            <a:r>
              <a:rPr sz="2300" spc="-5" dirty="0">
                <a:latin typeface="Calibri"/>
                <a:cs typeface="Calibri"/>
              </a:rPr>
              <a:t>images obtained </a:t>
            </a:r>
            <a:r>
              <a:rPr sz="2300" spc="-15" dirty="0">
                <a:latin typeface="Calibri"/>
                <a:cs typeface="Calibri"/>
              </a:rPr>
              <a:t>by  </a:t>
            </a:r>
            <a:r>
              <a:rPr sz="2300" spc="-10" dirty="0">
                <a:latin typeface="Calibri"/>
                <a:cs typeface="Calibri"/>
              </a:rPr>
              <a:t>routine </a:t>
            </a:r>
            <a:r>
              <a:rPr sz="2300" spc="-5" dirty="0">
                <a:latin typeface="Calibri"/>
                <a:cs typeface="Calibri"/>
              </a:rPr>
              <a:t>Google Images </a:t>
            </a:r>
            <a:r>
              <a:rPr sz="2300" spc="-10" dirty="0">
                <a:latin typeface="Calibri"/>
                <a:cs typeface="Calibri"/>
              </a:rPr>
              <a:t>searches. </a:t>
            </a:r>
            <a:r>
              <a:rPr sz="2300" spc="-5" dirty="0">
                <a:latin typeface="Calibri"/>
                <a:cs typeface="Calibri"/>
              </a:rPr>
              <a:t>Some of these  images </a:t>
            </a:r>
            <a:r>
              <a:rPr sz="2300" spc="-20" dirty="0">
                <a:latin typeface="Calibri"/>
                <a:cs typeface="Calibri"/>
              </a:rPr>
              <a:t>may </a:t>
            </a:r>
            <a:r>
              <a:rPr sz="2300" spc="-5" dirty="0">
                <a:latin typeface="Calibri"/>
                <a:cs typeface="Calibri"/>
              </a:rPr>
              <a:t>perhaps </a:t>
            </a:r>
            <a:r>
              <a:rPr sz="2300" spc="-10" dirty="0">
                <a:latin typeface="Calibri"/>
                <a:cs typeface="Calibri"/>
              </a:rPr>
              <a:t>be </a:t>
            </a:r>
            <a:r>
              <a:rPr sz="2300" spc="-5" dirty="0">
                <a:latin typeface="Calibri"/>
                <a:cs typeface="Calibri"/>
              </a:rPr>
              <a:t>under </a:t>
            </a:r>
            <a:r>
              <a:rPr sz="2300" spc="-10" dirty="0">
                <a:latin typeface="Calibri"/>
                <a:cs typeface="Calibri"/>
              </a:rPr>
              <a:t>copyright. </a:t>
            </a:r>
            <a:r>
              <a:rPr sz="2300" spc="-5" dirty="0">
                <a:latin typeface="Calibri"/>
                <a:cs typeface="Calibri"/>
              </a:rPr>
              <a:t>They </a:t>
            </a:r>
            <a:r>
              <a:rPr sz="2300" spc="-10" dirty="0">
                <a:latin typeface="Calibri"/>
                <a:cs typeface="Calibri"/>
              </a:rPr>
              <a:t>are  </a:t>
            </a:r>
            <a:r>
              <a:rPr sz="2300" spc="-5" dirty="0">
                <a:latin typeface="Calibri"/>
                <a:cs typeface="Calibri"/>
              </a:rPr>
              <a:t>included </a:t>
            </a:r>
            <a:r>
              <a:rPr sz="2300" spc="-10" dirty="0">
                <a:latin typeface="Calibri"/>
                <a:cs typeface="Calibri"/>
              </a:rPr>
              <a:t>here </a:t>
            </a:r>
            <a:r>
              <a:rPr sz="2300" spc="-15" dirty="0">
                <a:latin typeface="Calibri"/>
                <a:cs typeface="Calibri"/>
              </a:rPr>
              <a:t>for </a:t>
            </a:r>
            <a:r>
              <a:rPr sz="2300" spc="-10" dirty="0">
                <a:latin typeface="Calibri"/>
                <a:cs typeface="Calibri"/>
              </a:rPr>
              <a:t>educational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10" dirty="0">
                <a:latin typeface="Calibri"/>
                <a:cs typeface="Calibri"/>
              </a:rPr>
              <a:t>noncommercial  </a:t>
            </a:r>
            <a:r>
              <a:rPr sz="2300" spc="-5" dirty="0">
                <a:latin typeface="Calibri"/>
                <a:cs typeface="Calibri"/>
              </a:rPr>
              <a:t>purposes and </a:t>
            </a:r>
            <a:r>
              <a:rPr sz="2300" spc="-10" dirty="0">
                <a:latin typeface="Calibri"/>
                <a:cs typeface="Calibri"/>
              </a:rPr>
              <a:t>are considered </a:t>
            </a:r>
            <a:r>
              <a:rPr sz="2300" spc="-15" dirty="0">
                <a:latin typeface="Calibri"/>
                <a:cs typeface="Calibri"/>
              </a:rPr>
              <a:t>to </a:t>
            </a:r>
            <a:r>
              <a:rPr sz="2300" dirty="0">
                <a:latin typeface="Calibri"/>
                <a:cs typeface="Calibri"/>
              </a:rPr>
              <a:t>be </a:t>
            </a:r>
            <a:r>
              <a:rPr sz="2300" spc="-15" dirty="0">
                <a:latin typeface="Calibri"/>
                <a:cs typeface="Calibri"/>
              </a:rPr>
              <a:t>covered by  </a:t>
            </a:r>
            <a:r>
              <a:rPr sz="2300" dirty="0">
                <a:latin typeface="Calibri"/>
                <a:cs typeface="Calibri"/>
              </a:rPr>
              <a:t>the </a:t>
            </a:r>
            <a:r>
              <a:rPr sz="2300" spc="-10" dirty="0">
                <a:latin typeface="Calibri"/>
                <a:cs typeface="Calibri"/>
              </a:rPr>
              <a:t>doctrine </a:t>
            </a:r>
            <a:r>
              <a:rPr sz="2300" spc="-5" dirty="0">
                <a:latin typeface="Calibri"/>
                <a:cs typeface="Calibri"/>
              </a:rPr>
              <a:t>of </a:t>
            </a:r>
            <a:r>
              <a:rPr sz="2300" spc="-15" dirty="0">
                <a:latin typeface="Calibri"/>
                <a:cs typeface="Calibri"/>
              </a:rPr>
              <a:t>Fair </a:t>
            </a:r>
            <a:r>
              <a:rPr sz="2300" spc="-10" dirty="0">
                <a:latin typeface="Calibri"/>
                <a:cs typeface="Calibri"/>
              </a:rPr>
              <a:t>Use. </a:t>
            </a:r>
            <a:r>
              <a:rPr sz="2300" spc="-5" dirty="0">
                <a:latin typeface="Calibri"/>
                <a:cs typeface="Calibri"/>
              </a:rPr>
              <a:t>In </a:t>
            </a:r>
            <a:r>
              <a:rPr sz="2300" spc="-15" dirty="0">
                <a:latin typeface="Calibri"/>
                <a:cs typeface="Calibri"/>
              </a:rPr>
              <a:t>any event </a:t>
            </a:r>
            <a:r>
              <a:rPr sz="2300" spc="-5" dirty="0">
                <a:latin typeface="Calibri"/>
                <a:cs typeface="Calibri"/>
              </a:rPr>
              <a:t>they </a:t>
            </a:r>
            <a:r>
              <a:rPr sz="2300" spc="-15" dirty="0">
                <a:latin typeface="Calibri"/>
                <a:cs typeface="Calibri"/>
              </a:rPr>
              <a:t>are  </a:t>
            </a:r>
            <a:r>
              <a:rPr sz="2300" dirty="0">
                <a:latin typeface="Calibri"/>
                <a:cs typeface="Calibri"/>
              </a:rPr>
              <a:t>easily </a:t>
            </a:r>
            <a:r>
              <a:rPr sz="2300" spc="-10" dirty="0">
                <a:latin typeface="Calibri"/>
                <a:cs typeface="Calibri"/>
              </a:rPr>
              <a:t>available from </a:t>
            </a:r>
            <a:r>
              <a:rPr sz="2300" spc="-5" dirty="0">
                <a:latin typeface="Calibri"/>
                <a:cs typeface="Calibri"/>
              </a:rPr>
              <a:t>Google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Images.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8967" y="3429000"/>
            <a:ext cx="6090285" cy="0"/>
          </a:xfrm>
          <a:custGeom>
            <a:avLst/>
            <a:gdLst/>
            <a:ahLst/>
            <a:cxnLst/>
            <a:rect l="l" t="t" r="r" b="b"/>
            <a:pathLst>
              <a:path w="6090284">
                <a:moveTo>
                  <a:pt x="0" y="0"/>
                </a:moveTo>
                <a:lnTo>
                  <a:pt x="608990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34914" y="3454094"/>
            <a:ext cx="5942965" cy="134048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algn="just">
              <a:lnSpc>
                <a:spcPct val="91600"/>
              </a:lnSpc>
              <a:spcBef>
                <a:spcPts val="335"/>
              </a:spcBef>
            </a:pPr>
            <a:r>
              <a:rPr sz="2300" spc="-10" dirty="0">
                <a:latin typeface="Calibri"/>
                <a:cs typeface="Calibri"/>
              </a:rPr>
              <a:t>It's </a:t>
            </a:r>
            <a:r>
              <a:rPr sz="2300" spc="-5" dirty="0">
                <a:latin typeface="Calibri"/>
                <a:cs typeface="Calibri"/>
              </a:rPr>
              <a:t>not feasible </a:t>
            </a:r>
            <a:r>
              <a:rPr sz="2300" spc="-15" dirty="0">
                <a:latin typeface="Calibri"/>
                <a:cs typeface="Calibri"/>
              </a:rPr>
              <a:t>to </a:t>
            </a:r>
            <a:r>
              <a:rPr sz="2300" spc="-10" dirty="0">
                <a:latin typeface="Calibri"/>
                <a:cs typeface="Calibri"/>
              </a:rPr>
              <a:t>give </a:t>
            </a:r>
            <a:r>
              <a:rPr sz="2300" spc="-5" dirty="0">
                <a:latin typeface="Calibri"/>
                <a:cs typeface="Calibri"/>
              </a:rPr>
              <a:t>full scholarly credit </a:t>
            </a:r>
            <a:r>
              <a:rPr sz="2300" spc="-15" dirty="0">
                <a:latin typeface="Calibri"/>
                <a:cs typeface="Calibri"/>
              </a:rPr>
              <a:t>to </a:t>
            </a:r>
            <a:r>
              <a:rPr sz="2300" dirty="0">
                <a:latin typeface="Calibri"/>
                <a:cs typeface="Calibri"/>
              </a:rPr>
              <a:t>the  </a:t>
            </a:r>
            <a:r>
              <a:rPr sz="2300" spc="-20" dirty="0">
                <a:latin typeface="Calibri"/>
                <a:cs typeface="Calibri"/>
              </a:rPr>
              <a:t>creators </a:t>
            </a:r>
            <a:r>
              <a:rPr sz="2300" spc="-5" dirty="0">
                <a:latin typeface="Calibri"/>
                <a:cs typeface="Calibri"/>
              </a:rPr>
              <a:t>of </a:t>
            </a:r>
            <a:r>
              <a:rPr sz="2300" spc="-10" dirty="0">
                <a:latin typeface="Calibri"/>
                <a:cs typeface="Calibri"/>
              </a:rPr>
              <a:t>these </a:t>
            </a:r>
            <a:r>
              <a:rPr sz="2300" spc="-5" dirty="0">
                <a:latin typeface="Calibri"/>
                <a:cs typeface="Calibri"/>
              </a:rPr>
              <a:t>images. </a:t>
            </a:r>
            <a:r>
              <a:rPr sz="2300" spc="-40" dirty="0">
                <a:latin typeface="Calibri"/>
                <a:cs typeface="Calibri"/>
              </a:rPr>
              <a:t>We </a:t>
            </a:r>
            <a:r>
              <a:rPr sz="2300" spc="-5" dirty="0">
                <a:latin typeface="Calibri"/>
                <a:cs typeface="Calibri"/>
              </a:rPr>
              <a:t>hope </a:t>
            </a:r>
            <a:r>
              <a:rPr sz="2300" spc="-10" dirty="0">
                <a:latin typeface="Calibri"/>
                <a:cs typeface="Calibri"/>
              </a:rPr>
              <a:t>they </a:t>
            </a:r>
            <a:r>
              <a:rPr sz="2300" spc="-15" dirty="0">
                <a:latin typeface="Calibri"/>
                <a:cs typeface="Calibri"/>
              </a:rPr>
              <a:t>can be  </a:t>
            </a:r>
            <a:r>
              <a:rPr sz="2300" spc="-10" dirty="0">
                <a:latin typeface="Calibri"/>
                <a:cs typeface="Calibri"/>
              </a:rPr>
              <a:t>satisfied </a:t>
            </a:r>
            <a:r>
              <a:rPr sz="2300" spc="-5" dirty="0">
                <a:latin typeface="Calibri"/>
                <a:cs typeface="Calibri"/>
              </a:rPr>
              <a:t>with </a:t>
            </a:r>
            <a:r>
              <a:rPr sz="2300" dirty="0">
                <a:latin typeface="Calibri"/>
                <a:cs typeface="Calibri"/>
              </a:rPr>
              <a:t>the </a:t>
            </a:r>
            <a:r>
              <a:rPr sz="2300" spc="-10" dirty="0">
                <a:latin typeface="Calibri"/>
                <a:cs typeface="Calibri"/>
              </a:rPr>
              <a:t>positive </a:t>
            </a:r>
            <a:r>
              <a:rPr sz="2300" spc="-15" dirty="0">
                <a:latin typeface="Calibri"/>
                <a:cs typeface="Calibri"/>
              </a:rPr>
              <a:t>role </a:t>
            </a:r>
            <a:r>
              <a:rPr sz="2300" spc="-5" dirty="0">
                <a:latin typeface="Calibri"/>
                <a:cs typeface="Calibri"/>
              </a:rPr>
              <a:t>they </a:t>
            </a:r>
            <a:r>
              <a:rPr sz="2300" spc="-10" dirty="0">
                <a:latin typeface="Calibri"/>
                <a:cs typeface="Calibri"/>
              </a:rPr>
              <a:t>are playing </a:t>
            </a:r>
            <a:r>
              <a:rPr sz="2300" spc="-5" dirty="0">
                <a:latin typeface="Calibri"/>
                <a:cs typeface="Calibri"/>
              </a:rPr>
              <a:t>in  </a:t>
            </a:r>
            <a:r>
              <a:rPr sz="2300" dirty="0">
                <a:latin typeface="Calibri"/>
                <a:cs typeface="Calibri"/>
              </a:rPr>
              <a:t>the </a:t>
            </a:r>
            <a:r>
              <a:rPr sz="2300" spc="-5" dirty="0">
                <a:latin typeface="Calibri"/>
                <a:cs typeface="Calibri"/>
              </a:rPr>
              <a:t>educational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process.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427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957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Calibri Light"/>
                <a:cs typeface="Calibri Light"/>
              </a:rPr>
              <a:t>Linear</a:t>
            </a:r>
            <a:r>
              <a:rPr sz="4400" b="0" spc="-60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Regression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5458" y="2659740"/>
            <a:ext cx="4581525" cy="2971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8472" y="2070386"/>
            <a:ext cx="2247538" cy="552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61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4930" y="626440"/>
            <a:ext cx="99021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Loss Function Squaring the Error</a:t>
            </a:r>
            <a:r>
              <a:rPr sz="4400" spc="-9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spc="-10" dirty="0">
                <a:solidFill>
                  <a:srgbClr val="C00000"/>
                </a:solidFill>
                <a:latin typeface="Times New Roman"/>
                <a:cs typeface="Times New Roman"/>
              </a:rPr>
              <a:t>difference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7509"/>
            <a:ext cx="10356850" cy="194563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b="1" spc="-5" dirty="0">
                <a:latin typeface="Times New Roman"/>
                <a:cs typeface="Times New Roman"/>
              </a:rPr>
              <a:t>Benefits of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squaring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solidFill>
                  <a:srgbClr val="538235"/>
                </a:solidFill>
                <a:latin typeface="Times New Roman"/>
                <a:cs typeface="Times New Roman"/>
              </a:rPr>
              <a:t>Squaring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always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gives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a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positive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value, so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sum will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not be</a:t>
            </a:r>
            <a:r>
              <a:rPr sz="2800" spc="-4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zero.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3020"/>
              </a:lnSpc>
              <a:spcBef>
                <a:spcPts val="1045"/>
              </a:spcBef>
            </a:pPr>
            <a:r>
              <a:rPr sz="2800" b="1" spc="-5" dirty="0">
                <a:solidFill>
                  <a:srgbClr val="538235"/>
                </a:solidFill>
                <a:latin typeface="Times New Roman"/>
                <a:cs typeface="Times New Roman"/>
              </a:rPr>
              <a:t>Squaring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emphasizes </a:t>
            </a:r>
            <a:r>
              <a:rPr sz="2800" spc="-10" dirty="0">
                <a:solidFill>
                  <a:srgbClr val="538235"/>
                </a:solidFill>
                <a:latin typeface="Times New Roman"/>
                <a:cs typeface="Times New Roman"/>
              </a:rPr>
              <a:t>larger differences—a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feature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that turns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out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to </a:t>
            </a:r>
            <a:r>
              <a:rPr sz="2800" spc="-15" dirty="0">
                <a:solidFill>
                  <a:srgbClr val="538235"/>
                </a:solidFill>
                <a:latin typeface="Times New Roman"/>
                <a:cs typeface="Times New Roman"/>
              </a:rPr>
              <a:t>be 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both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good and bad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(think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of the </a:t>
            </a:r>
            <a:r>
              <a:rPr sz="2800" spc="-15" dirty="0">
                <a:solidFill>
                  <a:srgbClr val="538235"/>
                </a:solidFill>
                <a:latin typeface="Times New Roman"/>
                <a:cs typeface="Times New Roman"/>
              </a:rPr>
              <a:t>effect </a:t>
            </a:r>
            <a:r>
              <a:rPr sz="2800" dirty="0">
                <a:solidFill>
                  <a:srgbClr val="538235"/>
                </a:solidFill>
                <a:latin typeface="Times New Roman"/>
                <a:cs typeface="Times New Roman"/>
              </a:rPr>
              <a:t>outliers</a:t>
            </a:r>
            <a:r>
              <a:rPr sz="2800" spc="-10" dirty="0">
                <a:solidFill>
                  <a:srgbClr val="53823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538235"/>
                </a:solidFill>
                <a:latin typeface="Times New Roman"/>
                <a:cs typeface="Times New Roman"/>
              </a:rPr>
              <a:t>have).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9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0117" y="347294"/>
            <a:ext cx="57321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Linearity Vs.</a:t>
            </a:r>
            <a:r>
              <a:rPr sz="4000" spc="-1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Non-Linearity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119" y="1188719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6089" y="1213865"/>
            <a:ext cx="10860405" cy="7658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spc="-5" dirty="0">
                <a:latin typeface="Times New Roman"/>
                <a:cs typeface="Times New Roman"/>
              </a:rPr>
              <a:t>Simple multiplication </a:t>
            </a:r>
            <a:r>
              <a:rPr sz="2600" dirty="0">
                <a:latin typeface="Times New Roman"/>
                <a:cs typeface="Times New Roman"/>
              </a:rPr>
              <a:t>of weights with </a:t>
            </a:r>
            <a:r>
              <a:rPr sz="2600" spc="-5" dirty="0">
                <a:latin typeface="Times New Roman"/>
                <a:cs typeface="Times New Roman"/>
              </a:rPr>
              <a:t>inputs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5" dirty="0">
                <a:latin typeface="Times New Roman"/>
                <a:cs typeface="Times New Roman"/>
              </a:rPr>
              <a:t>giving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5" dirty="0">
                <a:latin typeface="Times New Roman"/>
                <a:cs typeface="Times New Roman"/>
              </a:rPr>
              <a:t>outputs </a:t>
            </a:r>
            <a:r>
              <a:rPr sz="2600" dirty="0">
                <a:latin typeface="Times New Roman"/>
                <a:cs typeface="Times New Roman"/>
              </a:rPr>
              <a:t>will be </a:t>
            </a:r>
            <a:r>
              <a:rPr sz="2600" spc="-5" dirty="0">
                <a:latin typeface="Times New Roman"/>
                <a:cs typeface="Times New Roman"/>
              </a:rPr>
              <a:t>linear  </a:t>
            </a:r>
            <a:r>
              <a:rPr sz="2600" dirty="0">
                <a:latin typeface="Times New Roman"/>
                <a:cs typeface="Times New Roman"/>
              </a:rPr>
              <a:t>function.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9119" y="2970276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119" y="4753355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6089" y="2996641"/>
            <a:ext cx="10862945" cy="289052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 marR="6350" algn="just">
              <a:lnSpc>
                <a:spcPts val="2700"/>
              </a:lnSpc>
              <a:spcBef>
                <a:spcPts val="545"/>
              </a:spcBef>
            </a:pP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linear </a:t>
            </a:r>
            <a:r>
              <a:rPr sz="2600" dirty="0">
                <a:latin typeface="Times New Roman"/>
                <a:cs typeface="Times New Roman"/>
              </a:rPr>
              <a:t>function </a:t>
            </a:r>
            <a:r>
              <a:rPr sz="2600" spc="-5" dirty="0">
                <a:latin typeface="Times New Roman"/>
                <a:cs typeface="Times New Roman"/>
              </a:rPr>
              <a:t>is just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polynomial </a:t>
            </a:r>
            <a:r>
              <a:rPr sz="2600" dirty="0">
                <a:latin typeface="Times New Roman"/>
                <a:cs typeface="Times New Roman"/>
              </a:rPr>
              <a:t>of one degree and will not be able to </a:t>
            </a:r>
            <a:r>
              <a:rPr sz="2600" spc="-5" dirty="0">
                <a:latin typeface="Times New Roman"/>
                <a:cs typeface="Times New Roman"/>
              </a:rPr>
              <a:t>learn  </a:t>
            </a:r>
            <a:r>
              <a:rPr sz="2600" dirty="0">
                <a:latin typeface="Times New Roman"/>
                <a:cs typeface="Times New Roman"/>
              </a:rPr>
              <a:t>complex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functions.</a:t>
            </a:r>
            <a:endParaRPr sz="2600">
              <a:latin typeface="Times New Roman"/>
              <a:cs typeface="Times New Roman"/>
            </a:endParaRPr>
          </a:p>
          <a:p>
            <a:pPr marL="12700" marR="6350" algn="just">
              <a:lnSpc>
                <a:spcPts val="2690"/>
              </a:lnSpc>
              <a:spcBef>
                <a:spcPts val="1040"/>
              </a:spcBef>
            </a:pPr>
            <a:r>
              <a:rPr sz="2600" dirty="0">
                <a:latin typeface="Times New Roman"/>
                <a:cs typeface="Times New Roman"/>
              </a:rPr>
              <a:t>Linear functions </a:t>
            </a:r>
            <a:r>
              <a:rPr sz="2600" spc="-15" dirty="0">
                <a:latin typeface="Times New Roman"/>
                <a:cs typeface="Times New Roman"/>
              </a:rPr>
              <a:t>don’t </a:t>
            </a:r>
            <a:r>
              <a:rPr sz="2600" dirty="0">
                <a:latin typeface="Times New Roman"/>
                <a:cs typeface="Times New Roman"/>
              </a:rPr>
              <a:t>have </a:t>
            </a:r>
            <a:r>
              <a:rPr sz="2600" spc="-5" dirty="0">
                <a:latin typeface="Times New Roman"/>
                <a:cs typeface="Times New Roman"/>
              </a:rPr>
              <a:t>much expressive </a:t>
            </a:r>
            <a:r>
              <a:rPr sz="2600" dirty="0">
                <a:latin typeface="Times New Roman"/>
                <a:cs typeface="Times New Roman"/>
              </a:rPr>
              <a:t>power and will loose </a:t>
            </a:r>
            <a:r>
              <a:rPr sz="2600" spc="5" dirty="0">
                <a:latin typeface="Times New Roman"/>
                <a:cs typeface="Times New Roman"/>
              </a:rPr>
              <a:t>out </a:t>
            </a:r>
            <a:r>
              <a:rPr sz="2600" spc="-5" dirty="0">
                <a:latin typeface="Times New Roman"/>
                <a:cs typeface="Times New Roman"/>
              </a:rPr>
              <a:t>when  </a:t>
            </a:r>
            <a:r>
              <a:rPr sz="2600" dirty="0">
                <a:latin typeface="Times New Roman"/>
                <a:cs typeface="Times New Roman"/>
              </a:rPr>
              <a:t>solving complex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problems.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86300"/>
              </a:lnSpc>
              <a:spcBef>
                <a:spcPts val="2210"/>
              </a:spcBef>
            </a:pPr>
            <a:r>
              <a:rPr sz="2600" spc="-20" dirty="0">
                <a:latin typeface="Times New Roman"/>
                <a:cs typeface="Times New Roman"/>
              </a:rPr>
              <a:t>Without </a:t>
            </a:r>
            <a:r>
              <a:rPr sz="2600" spc="-5" dirty="0">
                <a:latin typeface="Times New Roman"/>
                <a:cs typeface="Times New Roman"/>
              </a:rPr>
              <a:t>activation functions (which </a:t>
            </a:r>
            <a:r>
              <a:rPr sz="2600" dirty="0">
                <a:latin typeface="Times New Roman"/>
                <a:cs typeface="Times New Roman"/>
              </a:rPr>
              <a:t>will help us </a:t>
            </a:r>
            <a:r>
              <a:rPr sz="2600" spc="-5" dirty="0">
                <a:latin typeface="Times New Roman"/>
                <a:cs typeface="Times New Roman"/>
              </a:rPr>
              <a:t>to achieve non-linearity) </a:t>
            </a:r>
            <a:r>
              <a:rPr sz="2600" dirty="0">
                <a:latin typeface="Times New Roman"/>
                <a:cs typeface="Times New Roman"/>
              </a:rPr>
              <a:t>Neural  </a:t>
            </a:r>
            <a:r>
              <a:rPr sz="2600" spc="-5" dirty="0">
                <a:latin typeface="Times New Roman"/>
                <a:cs typeface="Times New Roman"/>
              </a:rPr>
              <a:t>Network will </a:t>
            </a:r>
            <a:r>
              <a:rPr sz="2600" spc="5" dirty="0">
                <a:latin typeface="Times New Roman"/>
                <a:cs typeface="Times New Roman"/>
              </a:rPr>
              <a:t>not </a:t>
            </a:r>
            <a:r>
              <a:rPr sz="2600" dirty="0">
                <a:latin typeface="Times New Roman"/>
                <a:cs typeface="Times New Roman"/>
              </a:rPr>
              <a:t>be able </a:t>
            </a:r>
            <a:r>
              <a:rPr sz="2600" spc="-5" dirty="0">
                <a:latin typeface="Times New Roman"/>
                <a:cs typeface="Times New Roman"/>
              </a:rPr>
              <a:t>to learn </a:t>
            </a:r>
            <a:r>
              <a:rPr sz="2600" dirty="0">
                <a:latin typeface="Times New Roman"/>
                <a:cs typeface="Times New Roman"/>
              </a:rPr>
              <a:t>unstructured data </a:t>
            </a:r>
            <a:r>
              <a:rPr sz="2600" spc="-5" dirty="0">
                <a:latin typeface="Times New Roman"/>
                <a:cs typeface="Times New Roman"/>
              </a:rPr>
              <a:t>like images, </a:t>
            </a:r>
            <a:r>
              <a:rPr sz="2600" dirty="0">
                <a:latin typeface="Times New Roman"/>
                <a:cs typeface="Times New Roman"/>
              </a:rPr>
              <a:t>audio </a:t>
            </a:r>
            <a:r>
              <a:rPr sz="2600" spc="-5" dirty="0">
                <a:latin typeface="Times New Roman"/>
                <a:cs typeface="Times New Roman"/>
              </a:rPr>
              <a:t>data,  </a:t>
            </a:r>
            <a:r>
              <a:rPr sz="2600" dirty="0">
                <a:latin typeface="Times New Roman"/>
                <a:cs typeface="Times New Roman"/>
              </a:rPr>
              <a:t>videos and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text.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151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554" y="1702697"/>
            <a:ext cx="4757043" cy="4275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6792" y="458723"/>
            <a:ext cx="7787640" cy="70739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Non Linear</a:t>
            </a:r>
            <a:r>
              <a:rPr sz="4000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Patterns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55562" y="2002479"/>
            <a:ext cx="5101965" cy="374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141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5759" y="603504"/>
            <a:ext cx="4114800" cy="2825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27248" y="447903"/>
            <a:ext cx="5408035" cy="2917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5" y="3429000"/>
            <a:ext cx="5416296" cy="3046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24343" y="3287267"/>
            <a:ext cx="4501896" cy="339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7180" y="54101"/>
            <a:ext cx="31356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Logistic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Regression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613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42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320284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>
                <a:moveTo>
                  <a:pt x="0" y="736091"/>
                </a:moveTo>
                <a:lnTo>
                  <a:pt x="12192000" y="736091"/>
                </a:lnTo>
                <a:lnTo>
                  <a:pt x="12192000" y="0"/>
                </a:lnTo>
                <a:lnTo>
                  <a:pt x="0" y="0"/>
                </a:lnTo>
                <a:lnTo>
                  <a:pt x="0" y="736091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59379" y="5347208"/>
            <a:ext cx="5937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5" dirty="0">
                <a:solidFill>
                  <a:srgbClr val="252525"/>
                </a:solidFill>
                <a:latin typeface="Calibri Light"/>
                <a:cs typeface="Calibri Light"/>
              </a:rPr>
              <a:t>What </a:t>
            </a:r>
            <a:r>
              <a:rPr b="0" spc="-5" dirty="0">
                <a:solidFill>
                  <a:srgbClr val="252525"/>
                </a:solidFill>
                <a:latin typeface="Calibri Light"/>
                <a:cs typeface="Calibri Light"/>
              </a:rPr>
              <a:t>Happens Inside </a:t>
            </a:r>
            <a:r>
              <a:rPr b="0" dirty="0">
                <a:solidFill>
                  <a:srgbClr val="252525"/>
                </a:solidFill>
                <a:latin typeface="Calibri Light"/>
                <a:cs typeface="Calibri Light"/>
              </a:rPr>
              <a:t>a</a:t>
            </a:r>
            <a:r>
              <a:rPr b="0" spc="-15" dirty="0">
                <a:solidFill>
                  <a:srgbClr val="252525"/>
                </a:solidFill>
                <a:latin typeface="Calibri Light"/>
                <a:cs typeface="Calibri Light"/>
              </a:rPr>
              <a:t> Network</a:t>
            </a:r>
          </a:p>
        </p:txBody>
      </p:sp>
      <p:sp>
        <p:nvSpPr>
          <p:cNvPr id="5" name="object 5"/>
          <p:cNvSpPr/>
          <p:nvPr/>
        </p:nvSpPr>
        <p:spPr>
          <a:xfrm>
            <a:off x="761" y="524332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1" y="613486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2616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9095" y="3538854"/>
            <a:ext cx="2087245" cy="76200"/>
          </a:xfrm>
          <a:custGeom>
            <a:avLst/>
            <a:gdLst/>
            <a:ahLst/>
            <a:cxnLst/>
            <a:rect l="l" t="t" r="r" b="b"/>
            <a:pathLst>
              <a:path w="2087245" h="76200">
                <a:moveTo>
                  <a:pt x="2068045" y="28067"/>
                </a:moveTo>
                <a:lnTo>
                  <a:pt x="2023237" y="28067"/>
                </a:lnTo>
                <a:lnTo>
                  <a:pt x="2023491" y="47879"/>
                </a:lnTo>
                <a:lnTo>
                  <a:pt x="2010763" y="48022"/>
                </a:lnTo>
                <a:lnTo>
                  <a:pt x="2011045" y="76200"/>
                </a:lnTo>
                <a:lnTo>
                  <a:pt x="2086864" y="37211"/>
                </a:lnTo>
                <a:lnTo>
                  <a:pt x="2068045" y="28067"/>
                </a:lnTo>
                <a:close/>
              </a:path>
              <a:path w="2087245" h="76200">
                <a:moveTo>
                  <a:pt x="2010565" y="28209"/>
                </a:moveTo>
                <a:lnTo>
                  <a:pt x="0" y="50800"/>
                </a:lnTo>
                <a:lnTo>
                  <a:pt x="254" y="70612"/>
                </a:lnTo>
                <a:lnTo>
                  <a:pt x="2010763" y="48022"/>
                </a:lnTo>
                <a:lnTo>
                  <a:pt x="2010565" y="28209"/>
                </a:lnTo>
                <a:close/>
              </a:path>
              <a:path w="2087245" h="76200">
                <a:moveTo>
                  <a:pt x="2023237" y="28067"/>
                </a:moveTo>
                <a:lnTo>
                  <a:pt x="2010565" y="28209"/>
                </a:lnTo>
                <a:lnTo>
                  <a:pt x="2010763" y="48022"/>
                </a:lnTo>
                <a:lnTo>
                  <a:pt x="2023491" y="47879"/>
                </a:lnTo>
                <a:lnTo>
                  <a:pt x="2023237" y="28067"/>
                </a:lnTo>
                <a:close/>
              </a:path>
              <a:path w="2087245" h="76200">
                <a:moveTo>
                  <a:pt x="2010283" y="0"/>
                </a:moveTo>
                <a:lnTo>
                  <a:pt x="2010565" y="28209"/>
                </a:lnTo>
                <a:lnTo>
                  <a:pt x="2023237" y="28067"/>
                </a:lnTo>
                <a:lnTo>
                  <a:pt x="2068045" y="28067"/>
                </a:lnTo>
                <a:lnTo>
                  <a:pt x="20102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4815" y="3038855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541782" y="0"/>
                </a:moveTo>
                <a:lnTo>
                  <a:pt x="492469" y="2192"/>
                </a:lnTo>
                <a:lnTo>
                  <a:pt x="444397" y="8642"/>
                </a:lnTo>
                <a:lnTo>
                  <a:pt x="397756" y="19161"/>
                </a:lnTo>
                <a:lnTo>
                  <a:pt x="352739" y="33559"/>
                </a:lnTo>
                <a:lnTo>
                  <a:pt x="309535" y="51647"/>
                </a:lnTo>
                <a:lnTo>
                  <a:pt x="268336" y="73236"/>
                </a:lnTo>
                <a:lnTo>
                  <a:pt x="229335" y="98137"/>
                </a:lnTo>
                <a:lnTo>
                  <a:pt x="192721" y="126159"/>
                </a:lnTo>
                <a:lnTo>
                  <a:pt x="158686" y="157114"/>
                </a:lnTo>
                <a:lnTo>
                  <a:pt x="127422" y="190813"/>
                </a:lnTo>
                <a:lnTo>
                  <a:pt x="99119" y="227066"/>
                </a:lnTo>
                <a:lnTo>
                  <a:pt x="73970" y="265684"/>
                </a:lnTo>
                <a:lnTo>
                  <a:pt x="52165" y="306477"/>
                </a:lnTo>
                <a:lnTo>
                  <a:pt x="33895" y="349256"/>
                </a:lnTo>
                <a:lnTo>
                  <a:pt x="19353" y="393832"/>
                </a:lnTo>
                <a:lnTo>
                  <a:pt x="8729" y="440015"/>
                </a:lnTo>
                <a:lnTo>
                  <a:pt x="2214" y="487617"/>
                </a:lnTo>
                <a:lnTo>
                  <a:pt x="0" y="536448"/>
                </a:lnTo>
                <a:lnTo>
                  <a:pt x="2214" y="585278"/>
                </a:lnTo>
                <a:lnTo>
                  <a:pt x="8729" y="632880"/>
                </a:lnTo>
                <a:lnTo>
                  <a:pt x="19353" y="679063"/>
                </a:lnTo>
                <a:lnTo>
                  <a:pt x="33895" y="723639"/>
                </a:lnTo>
                <a:lnTo>
                  <a:pt x="52165" y="766418"/>
                </a:lnTo>
                <a:lnTo>
                  <a:pt x="73970" y="807212"/>
                </a:lnTo>
                <a:lnTo>
                  <a:pt x="99119" y="845829"/>
                </a:lnTo>
                <a:lnTo>
                  <a:pt x="127422" y="882082"/>
                </a:lnTo>
                <a:lnTo>
                  <a:pt x="158686" y="915781"/>
                </a:lnTo>
                <a:lnTo>
                  <a:pt x="192721" y="946736"/>
                </a:lnTo>
                <a:lnTo>
                  <a:pt x="229335" y="974758"/>
                </a:lnTo>
                <a:lnTo>
                  <a:pt x="268336" y="999659"/>
                </a:lnTo>
                <a:lnTo>
                  <a:pt x="309535" y="1021248"/>
                </a:lnTo>
                <a:lnTo>
                  <a:pt x="352739" y="1039336"/>
                </a:lnTo>
                <a:lnTo>
                  <a:pt x="397756" y="1053734"/>
                </a:lnTo>
                <a:lnTo>
                  <a:pt x="444397" y="1064253"/>
                </a:lnTo>
                <a:lnTo>
                  <a:pt x="492469" y="1070703"/>
                </a:lnTo>
                <a:lnTo>
                  <a:pt x="541782" y="1072896"/>
                </a:lnTo>
                <a:lnTo>
                  <a:pt x="591094" y="1070703"/>
                </a:lnTo>
                <a:lnTo>
                  <a:pt x="639166" y="1064253"/>
                </a:lnTo>
                <a:lnTo>
                  <a:pt x="685807" y="1053734"/>
                </a:lnTo>
                <a:lnTo>
                  <a:pt x="730824" y="1039336"/>
                </a:lnTo>
                <a:lnTo>
                  <a:pt x="774028" y="1021248"/>
                </a:lnTo>
                <a:lnTo>
                  <a:pt x="815227" y="999659"/>
                </a:lnTo>
                <a:lnTo>
                  <a:pt x="854228" y="974758"/>
                </a:lnTo>
                <a:lnTo>
                  <a:pt x="890842" y="946736"/>
                </a:lnTo>
                <a:lnTo>
                  <a:pt x="924877" y="915781"/>
                </a:lnTo>
                <a:lnTo>
                  <a:pt x="956141" y="882082"/>
                </a:lnTo>
                <a:lnTo>
                  <a:pt x="984444" y="845829"/>
                </a:lnTo>
                <a:lnTo>
                  <a:pt x="1009593" y="807212"/>
                </a:lnTo>
                <a:lnTo>
                  <a:pt x="1031398" y="766418"/>
                </a:lnTo>
                <a:lnTo>
                  <a:pt x="1049668" y="723639"/>
                </a:lnTo>
                <a:lnTo>
                  <a:pt x="1064210" y="679063"/>
                </a:lnTo>
                <a:lnTo>
                  <a:pt x="1074834" y="632880"/>
                </a:lnTo>
                <a:lnTo>
                  <a:pt x="1081349" y="585278"/>
                </a:lnTo>
                <a:lnTo>
                  <a:pt x="1083564" y="536448"/>
                </a:lnTo>
                <a:lnTo>
                  <a:pt x="1081349" y="487617"/>
                </a:lnTo>
                <a:lnTo>
                  <a:pt x="1074834" y="440015"/>
                </a:lnTo>
                <a:lnTo>
                  <a:pt x="1064210" y="393832"/>
                </a:lnTo>
                <a:lnTo>
                  <a:pt x="1049668" y="349256"/>
                </a:lnTo>
                <a:lnTo>
                  <a:pt x="1031398" y="306477"/>
                </a:lnTo>
                <a:lnTo>
                  <a:pt x="1009593" y="265684"/>
                </a:lnTo>
                <a:lnTo>
                  <a:pt x="984444" y="227066"/>
                </a:lnTo>
                <a:lnTo>
                  <a:pt x="956141" y="190813"/>
                </a:lnTo>
                <a:lnTo>
                  <a:pt x="924877" y="157114"/>
                </a:lnTo>
                <a:lnTo>
                  <a:pt x="890842" y="126159"/>
                </a:lnTo>
                <a:lnTo>
                  <a:pt x="854228" y="98137"/>
                </a:lnTo>
                <a:lnTo>
                  <a:pt x="815227" y="73236"/>
                </a:lnTo>
                <a:lnTo>
                  <a:pt x="774028" y="51647"/>
                </a:lnTo>
                <a:lnTo>
                  <a:pt x="730824" y="33559"/>
                </a:lnTo>
                <a:lnTo>
                  <a:pt x="685807" y="19161"/>
                </a:lnTo>
                <a:lnTo>
                  <a:pt x="639166" y="8642"/>
                </a:lnTo>
                <a:lnTo>
                  <a:pt x="591094" y="2192"/>
                </a:lnTo>
                <a:lnTo>
                  <a:pt x="54178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163" y="3432047"/>
            <a:ext cx="2021205" cy="368935"/>
          </a:xfrm>
          <a:custGeom>
            <a:avLst/>
            <a:gdLst/>
            <a:ahLst/>
            <a:cxnLst/>
            <a:rect l="l" t="t" r="r" b="b"/>
            <a:pathLst>
              <a:path w="2021205" h="368935">
                <a:moveTo>
                  <a:pt x="0" y="368807"/>
                </a:moveTo>
                <a:lnTo>
                  <a:pt x="2020824" y="368807"/>
                </a:lnTo>
                <a:lnTo>
                  <a:pt x="2020824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219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9067" y="2994660"/>
            <a:ext cx="1083564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59067" y="2994660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8"/>
                </a:moveTo>
                <a:lnTo>
                  <a:pt x="2214" y="487617"/>
                </a:lnTo>
                <a:lnTo>
                  <a:pt x="8729" y="440015"/>
                </a:lnTo>
                <a:lnTo>
                  <a:pt x="19353" y="393832"/>
                </a:lnTo>
                <a:lnTo>
                  <a:pt x="33895" y="349256"/>
                </a:lnTo>
                <a:lnTo>
                  <a:pt x="52165" y="306477"/>
                </a:lnTo>
                <a:lnTo>
                  <a:pt x="73970" y="265683"/>
                </a:lnTo>
                <a:lnTo>
                  <a:pt x="99119" y="227066"/>
                </a:lnTo>
                <a:lnTo>
                  <a:pt x="127422" y="190813"/>
                </a:lnTo>
                <a:lnTo>
                  <a:pt x="158686" y="157114"/>
                </a:lnTo>
                <a:lnTo>
                  <a:pt x="192721" y="126159"/>
                </a:lnTo>
                <a:lnTo>
                  <a:pt x="229335" y="98137"/>
                </a:lnTo>
                <a:lnTo>
                  <a:pt x="268336" y="73236"/>
                </a:lnTo>
                <a:lnTo>
                  <a:pt x="309535" y="51647"/>
                </a:lnTo>
                <a:lnTo>
                  <a:pt x="352739" y="33559"/>
                </a:lnTo>
                <a:lnTo>
                  <a:pt x="397756" y="19161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2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1"/>
                </a:lnTo>
                <a:lnTo>
                  <a:pt x="730824" y="33559"/>
                </a:lnTo>
                <a:lnTo>
                  <a:pt x="774028" y="51647"/>
                </a:lnTo>
                <a:lnTo>
                  <a:pt x="815227" y="73236"/>
                </a:lnTo>
                <a:lnTo>
                  <a:pt x="854228" y="98137"/>
                </a:lnTo>
                <a:lnTo>
                  <a:pt x="890842" y="126159"/>
                </a:lnTo>
                <a:lnTo>
                  <a:pt x="924877" y="157114"/>
                </a:lnTo>
                <a:lnTo>
                  <a:pt x="956141" y="190813"/>
                </a:lnTo>
                <a:lnTo>
                  <a:pt x="984444" y="227066"/>
                </a:lnTo>
                <a:lnTo>
                  <a:pt x="1009593" y="265684"/>
                </a:lnTo>
                <a:lnTo>
                  <a:pt x="1031398" y="306477"/>
                </a:lnTo>
                <a:lnTo>
                  <a:pt x="1049668" y="349256"/>
                </a:lnTo>
                <a:lnTo>
                  <a:pt x="1064210" y="393832"/>
                </a:lnTo>
                <a:lnTo>
                  <a:pt x="1074834" y="440015"/>
                </a:lnTo>
                <a:lnTo>
                  <a:pt x="1081349" y="487617"/>
                </a:lnTo>
                <a:lnTo>
                  <a:pt x="1083564" y="536448"/>
                </a:lnTo>
                <a:lnTo>
                  <a:pt x="1081349" y="585278"/>
                </a:lnTo>
                <a:lnTo>
                  <a:pt x="1074834" y="632880"/>
                </a:lnTo>
                <a:lnTo>
                  <a:pt x="1064210" y="679063"/>
                </a:lnTo>
                <a:lnTo>
                  <a:pt x="1049668" y="723639"/>
                </a:lnTo>
                <a:lnTo>
                  <a:pt x="1031398" y="766418"/>
                </a:lnTo>
                <a:lnTo>
                  <a:pt x="1009593" y="807212"/>
                </a:lnTo>
                <a:lnTo>
                  <a:pt x="984444" y="845829"/>
                </a:lnTo>
                <a:lnTo>
                  <a:pt x="956141" y="882082"/>
                </a:lnTo>
                <a:lnTo>
                  <a:pt x="924877" y="915781"/>
                </a:lnTo>
                <a:lnTo>
                  <a:pt x="890842" y="946736"/>
                </a:lnTo>
                <a:lnTo>
                  <a:pt x="854228" y="974758"/>
                </a:lnTo>
                <a:lnTo>
                  <a:pt x="815227" y="999659"/>
                </a:lnTo>
                <a:lnTo>
                  <a:pt x="774028" y="1021248"/>
                </a:lnTo>
                <a:lnTo>
                  <a:pt x="730824" y="1039336"/>
                </a:lnTo>
                <a:lnTo>
                  <a:pt x="685807" y="1053734"/>
                </a:lnTo>
                <a:lnTo>
                  <a:pt x="639166" y="1064253"/>
                </a:lnTo>
                <a:lnTo>
                  <a:pt x="591094" y="1070703"/>
                </a:lnTo>
                <a:lnTo>
                  <a:pt x="541782" y="1072895"/>
                </a:lnTo>
                <a:lnTo>
                  <a:pt x="492469" y="1070703"/>
                </a:lnTo>
                <a:lnTo>
                  <a:pt x="444397" y="1064253"/>
                </a:lnTo>
                <a:lnTo>
                  <a:pt x="397756" y="1053734"/>
                </a:lnTo>
                <a:lnTo>
                  <a:pt x="352739" y="1039336"/>
                </a:lnTo>
                <a:lnTo>
                  <a:pt x="309535" y="1021248"/>
                </a:lnTo>
                <a:lnTo>
                  <a:pt x="268336" y="999659"/>
                </a:lnTo>
                <a:lnTo>
                  <a:pt x="229335" y="974758"/>
                </a:lnTo>
                <a:lnTo>
                  <a:pt x="192721" y="946736"/>
                </a:lnTo>
                <a:lnTo>
                  <a:pt x="158686" y="915781"/>
                </a:lnTo>
                <a:lnTo>
                  <a:pt x="127422" y="882082"/>
                </a:lnTo>
                <a:lnTo>
                  <a:pt x="99119" y="845829"/>
                </a:lnTo>
                <a:lnTo>
                  <a:pt x="73970" y="807212"/>
                </a:lnTo>
                <a:lnTo>
                  <a:pt x="52165" y="766418"/>
                </a:lnTo>
                <a:lnTo>
                  <a:pt x="33895" y="723639"/>
                </a:lnTo>
                <a:lnTo>
                  <a:pt x="19353" y="679063"/>
                </a:lnTo>
                <a:lnTo>
                  <a:pt x="8729" y="632880"/>
                </a:lnTo>
                <a:lnTo>
                  <a:pt x="2214" y="585278"/>
                </a:lnTo>
                <a:lnTo>
                  <a:pt x="0" y="53644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7805" y="3525011"/>
            <a:ext cx="220345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25311" y="2377439"/>
            <a:ext cx="2141219" cy="385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5311" y="2377439"/>
            <a:ext cx="2141220" cy="38608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240"/>
              </a:spcBef>
            </a:pPr>
            <a:r>
              <a:rPr sz="1900" spc="-10" dirty="0">
                <a:solidFill>
                  <a:srgbClr val="44536A"/>
                </a:solidFill>
                <a:latin typeface="Calibri"/>
                <a:cs typeface="Calibri"/>
              </a:rPr>
              <a:t>Activation</a:t>
            </a:r>
            <a:r>
              <a:rPr sz="19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44536A"/>
                </a:solidFill>
                <a:latin typeface="Calibri"/>
                <a:cs typeface="Calibri"/>
              </a:rPr>
              <a:t>Function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59607" y="3576065"/>
            <a:ext cx="2045335" cy="1325880"/>
          </a:xfrm>
          <a:custGeom>
            <a:avLst/>
            <a:gdLst/>
            <a:ahLst/>
            <a:cxnLst/>
            <a:rect l="l" t="t" r="r" b="b"/>
            <a:pathLst>
              <a:path w="2045335" h="1325879">
                <a:moveTo>
                  <a:pt x="1975748" y="33046"/>
                </a:moveTo>
                <a:lnTo>
                  <a:pt x="0" y="1309243"/>
                </a:lnTo>
                <a:lnTo>
                  <a:pt x="10668" y="1325880"/>
                </a:lnTo>
                <a:lnTo>
                  <a:pt x="1986496" y="49713"/>
                </a:lnTo>
                <a:lnTo>
                  <a:pt x="1975748" y="33046"/>
                </a:lnTo>
                <a:close/>
              </a:path>
              <a:path w="2045335" h="1325879">
                <a:moveTo>
                  <a:pt x="2029646" y="26162"/>
                </a:moveTo>
                <a:lnTo>
                  <a:pt x="1986407" y="26162"/>
                </a:lnTo>
                <a:lnTo>
                  <a:pt x="1997202" y="42799"/>
                </a:lnTo>
                <a:lnTo>
                  <a:pt x="1986496" y="49713"/>
                </a:lnTo>
                <a:lnTo>
                  <a:pt x="2001774" y="73406"/>
                </a:lnTo>
                <a:lnTo>
                  <a:pt x="2029646" y="26162"/>
                </a:lnTo>
                <a:close/>
              </a:path>
              <a:path w="2045335" h="1325879">
                <a:moveTo>
                  <a:pt x="1986407" y="26162"/>
                </a:moveTo>
                <a:lnTo>
                  <a:pt x="1975748" y="33046"/>
                </a:lnTo>
                <a:lnTo>
                  <a:pt x="1986496" y="49713"/>
                </a:lnTo>
                <a:lnTo>
                  <a:pt x="1997202" y="42799"/>
                </a:lnTo>
                <a:lnTo>
                  <a:pt x="1986407" y="26162"/>
                </a:lnTo>
                <a:close/>
              </a:path>
              <a:path w="2045335" h="1325879">
                <a:moveTo>
                  <a:pt x="2045081" y="0"/>
                </a:moveTo>
                <a:lnTo>
                  <a:pt x="1960499" y="9398"/>
                </a:lnTo>
                <a:lnTo>
                  <a:pt x="1975748" y="33046"/>
                </a:lnTo>
                <a:lnTo>
                  <a:pt x="1986407" y="26162"/>
                </a:lnTo>
                <a:lnTo>
                  <a:pt x="2029646" y="26162"/>
                </a:lnTo>
                <a:lnTo>
                  <a:pt x="20450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240" y="2086355"/>
            <a:ext cx="2019300" cy="368935"/>
          </a:xfrm>
          <a:custGeom>
            <a:avLst/>
            <a:gdLst/>
            <a:ahLst/>
            <a:cxnLst/>
            <a:rect l="l" t="t" r="r" b="b"/>
            <a:pathLst>
              <a:path w="2019300" h="368935">
                <a:moveTo>
                  <a:pt x="0" y="368808"/>
                </a:moveTo>
                <a:lnTo>
                  <a:pt x="2019300" y="368808"/>
                </a:lnTo>
                <a:lnTo>
                  <a:pt x="2019300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219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4370" y="2104771"/>
            <a:ext cx="132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Hard 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Disk</a:t>
            </a:r>
            <a:r>
              <a:rPr sz="1800" spc="-5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831" y="4732020"/>
            <a:ext cx="2021205" cy="368935"/>
          </a:xfrm>
          <a:custGeom>
            <a:avLst/>
            <a:gdLst/>
            <a:ahLst/>
            <a:cxnLst/>
            <a:rect l="l" t="t" r="r" b="b"/>
            <a:pathLst>
              <a:path w="2021205" h="368935">
                <a:moveTo>
                  <a:pt x="0" y="368807"/>
                </a:moveTo>
                <a:lnTo>
                  <a:pt x="2020824" y="368807"/>
                </a:lnTo>
                <a:lnTo>
                  <a:pt x="2020824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219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0181" y="4750384"/>
            <a:ext cx="8851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RAM</a:t>
            </a:r>
            <a:r>
              <a:rPr sz="1800" spc="-6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00" y="640080"/>
            <a:ext cx="2021205" cy="368935"/>
          </a:xfrm>
          <a:custGeom>
            <a:avLst/>
            <a:gdLst/>
            <a:ahLst/>
            <a:cxnLst/>
            <a:rect l="l" t="t" r="r" b="b"/>
            <a:pathLst>
              <a:path w="2021205" h="368934">
                <a:moveTo>
                  <a:pt x="0" y="368808"/>
                </a:moveTo>
                <a:lnTo>
                  <a:pt x="2020824" y="368808"/>
                </a:lnTo>
                <a:lnTo>
                  <a:pt x="2020824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219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5940" y="658114"/>
            <a:ext cx="1060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Screen</a:t>
            </a:r>
            <a:r>
              <a:rPr sz="1800" spc="-5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6719" y="6018276"/>
            <a:ext cx="2021205" cy="368935"/>
          </a:xfrm>
          <a:custGeom>
            <a:avLst/>
            <a:gdLst/>
            <a:ahLst/>
            <a:cxnLst/>
            <a:rect l="l" t="t" r="r" b="b"/>
            <a:pathLst>
              <a:path w="2021205" h="368935">
                <a:moveTo>
                  <a:pt x="0" y="368808"/>
                </a:moveTo>
                <a:lnTo>
                  <a:pt x="2020824" y="368808"/>
                </a:lnTo>
                <a:lnTo>
                  <a:pt x="2020824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219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992" y="2308986"/>
            <a:ext cx="2021205" cy="1316990"/>
          </a:xfrm>
          <a:custGeom>
            <a:avLst/>
            <a:gdLst/>
            <a:ahLst/>
            <a:cxnLst/>
            <a:rect l="l" t="t" r="r" b="b"/>
            <a:pathLst>
              <a:path w="2021204" h="1316989">
                <a:moveTo>
                  <a:pt x="1951704" y="1283501"/>
                </a:moveTo>
                <a:lnTo>
                  <a:pt x="1936369" y="1307211"/>
                </a:lnTo>
                <a:lnTo>
                  <a:pt x="2020950" y="1316736"/>
                </a:lnTo>
                <a:lnTo>
                  <a:pt x="2005513" y="1290447"/>
                </a:lnTo>
                <a:lnTo>
                  <a:pt x="1962404" y="1290447"/>
                </a:lnTo>
                <a:lnTo>
                  <a:pt x="1951704" y="1283501"/>
                </a:lnTo>
                <a:close/>
              </a:path>
              <a:path w="2021204" h="1316989">
                <a:moveTo>
                  <a:pt x="1962475" y="1266849"/>
                </a:moveTo>
                <a:lnTo>
                  <a:pt x="1951704" y="1283501"/>
                </a:lnTo>
                <a:lnTo>
                  <a:pt x="1962404" y="1290447"/>
                </a:lnTo>
                <a:lnTo>
                  <a:pt x="1973198" y="1273810"/>
                </a:lnTo>
                <a:lnTo>
                  <a:pt x="1962475" y="1266849"/>
                </a:lnTo>
                <a:close/>
              </a:path>
              <a:path w="2021204" h="1316989">
                <a:moveTo>
                  <a:pt x="1977770" y="1243202"/>
                </a:moveTo>
                <a:lnTo>
                  <a:pt x="1962475" y="1266849"/>
                </a:lnTo>
                <a:lnTo>
                  <a:pt x="1973198" y="1273810"/>
                </a:lnTo>
                <a:lnTo>
                  <a:pt x="1962404" y="1290447"/>
                </a:lnTo>
                <a:lnTo>
                  <a:pt x="2005513" y="1290447"/>
                </a:lnTo>
                <a:lnTo>
                  <a:pt x="1977770" y="1243202"/>
                </a:lnTo>
                <a:close/>
              </a:path>
              <a:path w="2021204" h="1316989">
                <a:moveTo>
                  <a:pt x="10668" y="0"/>
                </a:moveTo>
                <a:lnTo>
                  <a:pt x="0" y="16510"/>
                </a:lnTo>
                <a:lnTo>
                  <a:pt x="1951704" y="1283501"/>
                </a:lnTo>
                <a:lnTo>
                  <a:pt x="1962475" y="1266849"/>
                </a:lnTo>
                <a:lnTo>
                  <a:pt x="10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1607" y="922019"/>
            <a:ext cx="2212975" cy="2325370"/>
          </a:xfrm>
          <a:custGeom>
            <a:avLst/>
            <a:gdLst/>
            <a:ahLst/>
            <a:cxnLst/>
            <a:rect l="l" t="t" r="r" b="b"/>
            <a:pathLst>
              <a:path w="2212975" h="2325370">
                <a:moveTo>
                  <a:pt x="2152733" y="2276489"/>
                </a:moveTo>
                <a:lnTo>
                  <a:pt x="2132330" y="2295905"/>
                </a:lnTo>
                <a:lnTo>
                  <a:pt x="2212467" y="2324862"/>
                </a:lnTo>
                <a:lnTo>
                  <a:pt x="2200445" y="2285745"/>
                </a:lnTo>
                <a:lnTo>
                  <a:pt x="2161540" y="2285745"/>
                </a:lnTo>
                <a:lnTo>
                  <a:pt x="2152733" y="2276489"/>
                </a:lnTo>
                <a:close/>
              </a:path>
              <a:path w="2212975" h="2325370">
                <a:moveTo>
                  <a:pt x="2167114" y="2262804"/>
                </a:moveTo>
                <a:lnTo>
                  <a:pt x="2152733" y="2276489"/>
                </a:lnTo>
                <a:lnTo>
                  <a:pt x="2161540" y="2285745"/>
                </a:lnTo>
                <a:lnTo>
                  <a:pt x="2175891" y="2272029"/>
                </a:lnTo>
                <a:lnTo>
                  <a:pt x="2167114" y="2262804"/>
                </a:lnTo>
                <a:close/>
              </a:path>
              <a:path w="2212975" h="2325370">
                <a:moveTo>
                  <a:pt x="2187447" y="2243454"/>
                </a:moveTo>
                <a:lnTo>
                  <a:pt x="2167114" y="2262804"/>
                </a:lnTo>
                <a:lnTo>
                  <a:pt x="2175891" y="2272029"/>
                </a:lnTo>
                <a:lnTo>
                  <a:pt x="2161540" y="2285745"/>
                </a:lnTo>
                <a:lnTo>
                  <a:pt x="2200445" y="2285745"/>
                </a:lnTo>
                <a:lnTo>
                  <a:pt x="2187447" y="2243454"/>
                </a:lnTo>
                <a:close/>
              </a:path>
              <a:path w="2212975" h="2325370">
                <a:moveTo>
                  <a:pt x="14478" y="0"/>
                </a:moveTo>
                <a:lnTo>
                  <a:pt x="0" y="13715"/>
                </a:lnTo>
                <a:lnTo>
                  <a:pt x="2152733" y="2276489"/>
                </a:lnTo>
                <a:lnTo>
                  <a:pt x="2167114" y="2262804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82214" y="3954017"/>
            <a:ext cx="2181860" cy="2216150"/>
          </a:xfrm>
          <a:custGeom>
            <a:avLst/>
            <a:gdLst/>
            <a:ahLst/>
            <a:cxnLst/>
            <a:rect l="l" t="t" r="r" b="b"/>
            <a:pathLst>
              <a:path w="2181860" h="2216150">
                <a:moveTo>
                  <a:pt x="2121008" y="47403"/>
                </a:moveTo>
                <a:lnTo>
                  <a:pt x="0" y="2202205"/>
                </a:lnTo>
                <a:lnTo>
                  <a:pt x="14224" y="2216099"/>
                </a:lnTo>
                <a:lnTo>
                  <a:pt x="2135094" y="61259"/>
                </a:lnTo>
                <a:lnTo>
                  <a:pt x="2121008" y="47403"/>
                </a:lnTo>
                <a:close/>
              </a:path>
              <a:path w="2181860" h="2216150">
                <a:moveTo>
                  <a:pt x="2169034" y="38353"/>
                </a:moveTo>
                <a:lnTo>
                  <a:pt x="2129916" y="38353"/>
                </a:lnTo>
                <a:lnTo>
                  <a:pt x="2144014" y="52196"/>
                </a:lnTo>
                <a:lnTo>
                  <a:pt x="2135094" y="61259"/>
                </a:lnTo>
                <a:lnTo>
                  <a:pt x="2155190" y="81025"/>
                </a:lnTo>
                <a:lnTo>
                  <a:pt x="2169034" y="38353"/>
                </a:lnTo>
                <a:close/>
              </a:path>
              <a:path w="2181860" h="2216150">
                <a:moveTo>
                  <a:pt x="2129916" y="38353"/>
                </a:moveTo>
                <a:lnTo>
                  <a:pt x="2121008" y="47403"/>
                </a:lnTo>
                <a:lnTo>
                  <a:pt x="2135094" y="61259"/>
                </a:lnTo>
                <a:lnTo>
                  <a:pt x="2144014" y="52196"/>
                </a:lnTo>
                <a:lnTo>
                  <a:pt x="2129916" y="38353"/>
                </a:lnTo>
                <a:close/>
              </a:path>
              <a:path w="2181860" h="2216150">
                <a:moveTo>
                  <a:pt x="2181479" y="0"/>
                </a:moveTo>
                <a:lnTo>
                  <a:pt x="2100834" y="27558"/>
                </a:lnTo>
                <a:lnTo>
                  <a:pt x="2121008" y="47403"/>
                </a:lnTo>
                <a:lnTo>
                  <a:pt x="2129916" y="38353"/>
                </a:lnTo>
                <a:lnTo>
                  <a:pt x="2169034" y="38353"/>
                </a:lnTo>
                <a:lnTo>
                  <a:pt x="2181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21608" y="1159763"/>
            <a:ext cx="517410" cy="564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54779" y="1344155"/>
            <a:ext cx="319265" cy="384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48100" y="1217802"/>
            <a:ext cx="3435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Calibri"/>
                <a:cs typeface="Calibri"/>
              </a:rPr>
              <a:t>w</a:t>
            </a:r>
            <a:r>
              <a:rPr sz="1950" spc="7" baseline="-25641" dirty="0">
                <a:latin typeface="Calibri"/>
                <a:cs typeface="Calibri"/>
              </a:rPr>
              <a:t>1</a:t>
            </a:r>
            <a:endParaRPr sz="1950" baseline="-25641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88435" y="2138172"/>
            <a:ext cx="517410" cy="5646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639692" y="2197354"/>
            <a:ext cx="2076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20084" y="2322576"/>
            <a:ext cx="319265" cy="386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821048" y="2361945"/>
            <a:ext cx="111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19855" y="3107435"/>
            <a:ext cx="517410" cy="5646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3028" y="3291827"/>
            <a:ext cx="319265" cy="3848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46094" y="3165805"/>
            <a:ext cx="3435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Calibri"/>
                <a:cs typeface="Calibri"/>
              </a:rPr>
              <a:t>w</a:t>
            </a:r>
            <a:r>
              <a:rPr sz="1950" spc="7" baseline="-27777" dirty="0">
                <a:latin typeface="Calibri"/>
                <a:cs typeface="Calibri"/>
              </a:rPr>
              <a:t>3</a:t>
            </a:r>
            <a:endParaRPr sz="1950" baseline="-27777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41548" y="3944111"/>
            <a:ext cx="517410" cy="5646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73196" y="4128515"/>
            <a:ext cx="319265" cy="3863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67151" y="4003675"/>
            <a:ext cx="3435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libri"/>
                <a:cs typeface="Calibri"/>
              </a:rPr>
              <a:t>w</a:t>
            </a:r>
            <a:r>
              <a:rPr sz="1950" spc="7" baseline="-25641" dirty="0">
                <a:latin typeface="Calibri"/>
                <a:cs typeface="Calibri"/>
              </a:rPr>
              <a:t>4</a:t>
            </a:r>
            <a:endParaRPr sz="1950" baseline="-25641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13759" y="4849367"/>
            <a:ext cx="517410" cy="5646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46932" y="5032247"/>
            <a:ext cx="319265" cy="3863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540252" y="4907737"/>
            <a:ext cx="3435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Calibri"/>
                <a:cs typeface="Calibri"/>
              </a:rPr>
              <a:t>w</a:t>
            </a:r>
            <a:r>
              <a:rPr sz="1950" spc="7" baseline="-25641" dirty="0">
                <a:latin typeface="Calibri"/>
                <a:cs typeface="Calibri"/>
              </a:rPr>
              <a:t>5</a:t>
            </a:r>
            <a:endParaRPr sz="1950" baseline="-25641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74520" y="341375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541782" y="0"/>
                </a:moveTo>
                <a:lnTo>
                  <a:pt x="492469" y="2192"/>
                </a:lnTo>
                <a:lnTo>
                  <a:pt x="444397" y="8642"/>
                </a:lnTo>
                <a:lnTo>
                  <a:pt x="397756" y="19161"/>
                </a:lnTo>
                <a:lnTo>
                  <a:pt x="352739" y="33559"/>
                </a:lnTo>
                <a:lnTo>
                  <a:pt x="309535" y="51647"/>
                </a:lnTo>
                <a:lnTo>
                  <a:pt x="268336" y="73236"/>
                </a:lnTo>
                <a:lnTo>
                  <a:pt x="229335" y="98137"/>
                </a:lnTo>
                <a:lnTo>
                  <a:pt x="192721" y="126159"/>
                </a:lnTo>
                <a:lnTo>
                  <a:pt x="158686" y="157114"/>
                </a:lnTo>
                <a:lnTo>
                  <a:pt x="127422" y="190813"/>
                </a:lnTo>
                <a:lnTo>
                  <a:pt x="99119" y="227066"/>
                </a:lnTo>
                <a:lnTo>
                  <a:pt x="73970" y="265684"/>
                </a:lnTo>
                <a:lnTo>
                  <a:pt x="52165" y="306477"/>
                </a:lnTo>
                <a:lnTo>
                  <a:pt x="33895" y="349256"/>
                </a:lnTo>
                <a:lnTo>
                  <a:pt x="19353" y="393832"/>
                </a:lnTo>
                <a:lnTo>
                  <a:pt x="8729" y="440015"/>
                </a:lnTo>
                <a:lnTo>
                  <a:pt x="2214" y="487617"/>
                </a:lnTo>
                <a:lnTo>
                  <a:pt x="0" y="536448"/>
                </a:lnTo>
                <a:lnTo>
                  <a:pt x="2214" y="585278"/>
                </a:lnTo>
                <a:lnTo>
                  <a:pt x="8729" y="632880"/>
                </a:lnTo>
                <a:lnTo>
                  <a:pt x="19353" y="679063"/>
                </a:lnTo>
                <a:lnTo>
                  <a:pt x="33895" y="723639"/>
                </a:lnTo>
                <a:lnTo>
                  <a:pt x="52165" y="766418"/>
                </a:lnTo>
                <a:lnTo>
                  <a:pt x="73970" y="807212"/>
                </a:lnTo>
                <a:lnTo>
                  <a:pt x="99119" y="845829"/>
                </a:lnTo>
                <a:lnTo>
                  <a:pt x="127422" y="882082"/>
                </a:lnTo>
                <a:lnTo>
                  <a:pt x="158686" y="915781"/>
                </a:lnTo>
                <a:lnTo>
                  <a:pt x="192721" y="946736"/>
                </a:lnTo>
                <a:lnTo>
                  <a:pt x="229335" y="974758"/>
                </a:lnTo>
                <a:lnTo>
                  <a:pt x="268336" y="999659"/>
                </a:lnTo>
                <a:lnTo>
                  <a:pt x="309535" y="1021248"/>
                </a:lnTo>
                <a:lnTo>
                  <a:pt x="352739" y="1039336"/>
                </a:lnTo>
                <a:lnTo>
                  <a:pt x="397756" y="1053734"/>
                </a:lnTo>
                <a:lnTo>
                  <a:pt x="444397" y="1064253"/>
                </a:lnTo>
                <a:lnTo>
                  <a:pt x="492469" y="1070703"/>
                </a:lnTo>
                <a:lnTo>
                  <a:pt x="541782" y="1072896"/>
                </a:lnTo>
                <a:lnTo>
                  <a:pt x="591094" y="1070703"/>
                </a:lnTo>
                <a:lnTo>
                  <a:pt x="639166" y="1064253"/>
                </a:lnTo>
                <a:lnTo>
                  <a:pt x="685807" y="1053734"/>
                </a:lnTo>
                <a:lnTo>
                  <a:pt x="730824" y="1039336"/>
                </a:lnTo>
                <a:lnTo>
                  <a:pt x="774028" y="1021248"/>
                </a:lnTo>
                <a:lnTo>
                  <a:pt x="815227" y="999659"/>
                </a:lnTo>
                <a:lnTo>
                  <a:pt x="854228" y="974758"/>
                </a:lnTo>
                <a:lnTo>
                  <a:pt x="890842" y="946736"/>
                </a:lnTo>
                <a:lnTo>
                  <a:pt x="924877" y="915781"/>
                </a:lnTo>
                <a:lnTo>
                  <a:pt x="956141" y="882082"/>
                </a:lnTo>
                <a:lnTo>
                  <a:pt x="984444" y="845829"/>
                </a:lnTo>
                <a:lnTo>
                  <a:pt x="1009593" y="807212"/>
                </a:lnTo>
                <a:lnTo>
                  <a:pt x="1031398" y="766418"/>
                </a:lnTo>
                <a:lnTo>
                  <a:pt x="1049668" y="723639"/>
                </a:lnTo>
                <a:lnTo>
                  <a:pt x="1064210" y="679063"/>
                </a:lnTo>
                <a:lnTo>
                  <a:pt x="1074834" y="632880"/>
                </a:lnTo>
                <a:lnTo>
                  <a:pt x="1081349" y="585278"/>
                </a:lnTo>
                <a:lnTo>
                  <a:pt x="1083564" y="536448"/>
                </a:lnTo>
                <a:lnTo>
                  <a:pt x="1081349" y="487617"/>
                </a:lnTo>
                <a:lnTo>
                  <a:pt x="1074834" y="440015"/>
                </a:lnTo>
                <a:lnTo>
                  <a:pt x="1064210" y="393832"/>
                </a:lnTo>
                <a:lnTo>
                  <a:pt x="1049668" y="349256"/>
                </a:lnTo>
                <a:lnTo>
                  <a:pt x="1031398" y="306477"/>
                </a:lnTo>
                <a:lnTo>
                  <a:pt x="1009593" y="265684"/>
                </a:lnTo>
                <a:lnTo>
                  <a:pt x="984444" y="227066"/>
                </a:lnTo>
                <a:lnTo>
                  <a:pt x="956141" y="190813"/>
                </a:lnTo>
                <a:lnTo>
                  <a:pt x="924877" y="157114"/>
                </a:lnTo>
                <a:lnTo>
                  <a:pt x="890842" y="126159"/>
                </a:lnTo>
                <a:lnTo>
                  <a:pt x="854228" y="98137"/>
                </a:lnTo>
                <a:lnTo>
                  <a:pt x="815227" y="73236"/>
                </a:lnTo>
                <a:lnTo>
                  <a:pt x="774028" y="51647"/>
                </a:lnTo>
                <a:lnTo>
                  <a:pt x="730824" y="33559"/>
                </a:lnTo>
                <a:lnTo>
                  <a:pt x="685807" y="19161"/>
                </a:lnTo>
                <a:lnTo>
                  <a:pt x="639166" y="8642"/>
                </a:lnTo>
                <a:lnTo>
                  <a:pt x="591094" y="2192"/>
                </a:lnTo>
                <a:lnTo>
                  <a:pt x="5417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74520" y="341375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8"/>
                </a:moveTo>
                <a:lnTo>
                  <a:pt x="2214" y="487617"/>
                </a:lnTo>
                <a:lnTo>
                  <a:pt x="8729" y="440015"/>
                </a:lnTo>
                <a:lnTo>
                  <a:pt x="19353" y="393832"/>
                </a:lnTo>
                <a:lnTo>
                  <a:pt x="33895" y="349256"/>
                </a:lnTo>
                <a:lnTo>
                  <a:pt x="52165" y="306477"/>
                </a:lnTo>
                <a:lnTo>
                  <a:pt x="73970" y="265684"/>
                </a:lnTo>
                <a:lnTo>
                  <a:pt x="99119" y="227066"/>
                </a:lnTo>
                <a:lnTo>
                  <a:pt x="127422" y="190813"/>
                </a:lnTo>
                <a:lnTo>
                  <a:pt x="158686" y="157114"/>
                </a:lnTo>
                <a:lnTo>
                  <a:pt x="192721" y="126159"/>
                </a:lnTo>
                <a:lnTo>
                  <a:pt x="229335" y="98137"/>
                </a:lnTo>
                <a:lnTo>
                  <a:pt x="268336" y="73236"/>
                </a:lnTo>
                <a:lnTo>
                  <a:pt x="309535" y="51647"/>
                </a:lnTo>
                <a:lnTo>
                  <a:pt x="352739" y="33559"/>
                </a:lnTo>
                <a:lnTo>
                  <a:pt x="397756" y="19161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2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1"/>
                </a:lnTo>
                <a:lnTo>
                  <a:pt x="730824" y="33559"/>
                </a:lnTo>
                <a:lnTo>
                  <a:pt x="774028" y="51647"/>
                </a:lnTo>
                <a:lnTo>
                  <a:pt x="815227" y="73236"/>
                </a:lnTo>
                <a:lnTo>
                  <a:pt x="854228" y="98137"/>
                </a:lnTo>
                <a:lnTo>
                  <a:pt x="890842" y="126159"/>
                </a:lnTo>
                <a:lnTo>
                  <a:pt x="924877" y="157114"/>
                </a:lnTo>
                <a:lnTo>
                  <a:pt x="956141" y="190813"/>
                </a:lnTo>
                <a:lnTo>
                  <a:pt x="984444" y="227066"/>
                </a:lnTo>
                <a:lnTo>
                  <a:pt x="1009593" y="265684"/>
                </a:lnTo>
                <a:lnTo>
                  <a:pt x="1031398" y="306477"/>
                </a:lnTo>
                <a:lnTo>
                  <a:pt x="1049668" y="349256"/>
                </a:lnTo>
                <a:lnTo>
                  <a:pt x="1064210" y="393832"/>
                </a:lnTo>
                <a:lnTo>
                  <a:pt x="1074834" y="440015"/>
                </a:lnTo>
                <a:lnTo>
                  <a:pt x="1081349" y="487617"/>
                </a:lnTo>
                <a:lnTo>
                  <a:pt x="1083564" y="536448"/>
                </a:lnTo>
                <a:lnTo>
                  <a:pt x="1081349" y="585278"/>
                </a:lnTo>
                <a:lnTo>
                  <a:pt x="1074834" y="632880"/>
                </a:lnTo>
                <a:lnTo>
                  <a:pt x="1064210" y="679063"/>
                </a:lnTo>
                <a:lnTo>
                  <a:pt x="1049668" y="723639"/>
                </a:lnTo>
                <a:lnTo>
                  <a:pt x="1031398" y="766418"/>
                </a:lnTo>
                <a:lnTo>
                  <a:pt x="1009593" y="807212"/>
                </a:lnTo>
                <a:lnTo>
                  <a:pt x="984444" y="845829"/>
                </a:lnTo>
                <a:lnTo>
                  <a:pt x="956141" y="882082"/>
                </a:lnTo>
                <a:lnTo>
                  <a:pt x="924877" y="915781"/>
                </a:lnTo>
                <a:lnTo>
                  <a:pt x="890842" y="946736"/>
                </a:lnTo>
                <a:lnTo>
                  <a:pt x="854228" y="974758"/>
                </a:lnTo>
                <a:lnTo>
                  <a:pt x="815227" y="999659"/>
                </a:lnTo>
                <a:lnTo>
                  <a:pt x="774028" y="1021248"/>
                </a:lnTo>
                <a:lnTo>
                  <a:pt x="730824" y="1039336"/>
                </a:lnTo>
                <a:lnTo>
                  <a:pt x="685807" y="1053734"/>
                </a:lnTo>
                <a:lnTo>
                  <a:pt x="639166" y="1064253"/>
                </a:lnTo>
                <a:lnTo>
                  <a:pt x="591094" y="1070703"/>
                </a:lnTo>
                <a:lnTo>
                  <a:pt x="541782" y="1072896"/>
                </a:lnTo>
                <a:lnTo>
                  <a:pt x="492469" y="1070703"/>
                </a:lnTo>
                <a:lnTo>
                  <a:pt x="444397" y="1064253"/>
                </a:lnTo>
                <a:lnTo>
                  <a:pt x="397756" y="1053734"/>
                </a:lnTo>
                <a:lnTo>
                  <a:pt x="352739" y="1039336"/>
                </a:lnTo>
                <a:lnTo>
                  <a:pt x="309535" y="1021248"/>
                </a:lnTo>
                <a:lnTo>
                  <a:pt x="268336" y="999659"/>
                </a:lnTo>
                <a:lnTo>
                  <a:pt x="229335" y="974758"/>
                </a:lnTo>
                <a:lnTo>
                  <a:pt x="192721" y="946736"/>
                </a:lnTo>
                <a:lnTo>
                  <a:pt x="158686" y="915781"/>
                </a:lnTo>
                <a:lnTo>
                  <a:pt x="127422" y="882082"/>
                </a:lnTo>
                <a:lnTo>
                  <a:pt x="99119" y="845829"/>
                </a:lnTo>
                <a:lnTo>
                  <a:pt x="73970" y="807211"/>
                </a:lnTo>
                <a:lnTo>
                  <a:pt x="52165" y="766418"/>
                </a:lnTo>
                <a:lnTo>
                  <a:pt x="33895" y="723639"/>
                </a:lnTo>
                <a:lnTo>
                  <a:pt x="19353" y="679063"/>
                </a:lnTo>
                <a:lnTo>
                  <a:pt x="8729" y="632880"/>
                </a:lnTo>
                <a:lnTo>
                  <a:pt x="2214" y="585278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88158" y="624966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7" baseline="-26041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21121" y="3297682"/>
            <a:ext cx="300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2400" b="1" baseline="-26041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13247" y="4301490"/>
            <a:ext cx="3837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= x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+ x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+ x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+x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4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+ x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950" b="1" baseline="-25641" dirty="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+</a:t>
            </a:r>
            <a:r>
              <a:rPr sz="2000" b="1" spc="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486643" y="3002279"/>
            <a:ext cx="1083563" cy="10728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86643" y="3002279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8"/>
                </a:moveTo>
                <a:lnTo>
                  <a:pt x="2214" y="487617"/>
                </a:lnTo>
                <a:lnTo>
                  <a:pt x="8729" y="440015"/>
                </a:lnTo>
                <a:lnTo>
                  <a:pt x="19353" y="393832"/>
                </a:lnTo>
                <a:lnTo>
                  <a:pt x="33895" y="349256"/>
                </a:lnTo>
                <a:lnTo>
                  <a:pt x="52165" y="306477"/>
                </a:lnTo>
                <a:lnTo>
                  <a:pt x="73970" y="265684"/>
                </a:lnTo>
                <a:lnTo>
                  <a:pt x="99119" y="227066"/>
                </a:lnTo>
                <a:lnTo>
                  <a:pt x="127422" y="190813"/>
                </a:lnTo>
                <a:lnTo>
                  <a:pt x="158686" y="157114"/>
                </a:lnTo>
                <a:lnTo>
                  <a:pt x="192721" y="126159"/>
                </a:lnTo>
                <a:lnTo>
                  <a:pt x="229335" y="98137"/>
                </a:lnTo>
                <a:lnTo>
                  <a:pt x="268336" y="73236"/>
                </a:lnTo>
                <a:lnTo>
                  <a:pt x="309535" y="51647"/>
                </a:lnTo>
                <a:lnTo>
                  <a:pt x="352739" y="33559"/>
                </a:lnTo>
                <a:lnTo>
                  <a:pt x="397756" y="19161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1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1"/>
                </a:lnTo>
                <a:lnTo>
                  <a:pt x="730824" y="33559"/>
                </a:lnTo>
                <a:lnTo>
                  <a:pt x="774028" y="51647"/>
                </a:lnTo>
                <a:lnTo>
                  <a:pt x="815227" y="73236"/>
                </a:lnTo>
                <a:lnTo>
                  <a:pt x="854228" y="98137"/>
                </a:lnTo>
                <a:lnTo>
                  <a:pt x="890842" y="126159"/>
                </a:lnTo>
                <a:lnTo>
                  <a:pt x="924877" y="157114"/>
                </a:lnTo>
                <a:lnTo>
                  <a:pt x="956141" y="190813"/>
                </a:lnTo>
                <a:lnTo>
                  <a:pt x="984444" y="227066"/>
                </a:lnTo>
                <a:lnTo>
                  <a:pt x="1009593" y="265684"/>
                </a:lnTo>
                <a:lnTo>
                  <a:pt x="1031398" y="306477"/>
                </a:lnTo>
                <a:lnTo>
                  <a:pt x="1049668" y="349256"/>
                </a:lnTo>
                <a:lnTo>
                  <a:pt x="1064210" y="393832"/>
                </a:lnTo>
                <a:lnTo>
                  <a:pt x="1074834" y="440015"/>
                </a:lnTo>
                <a:lnTo>
                  <a:pt x="1081349" y="487617"/>
                </a:lnTo>
                <a:lnTo>
                  <a:pt x="1083563" y="536448"/>
                </a:lnTo>
                <a:lnTo>
                  <a:pt x="1081349" y="585278"/>
                </a:lnTo>
                <a:lnTo>
                  <a:pt x="1074834" y="632880"/>
                </a:lnTo>
                <a:lnTo>
                  <a:pt x="1064210" y="679063"/>
                </a:lnTo>
                <a:lnTo>
                  <a:pt x="1049668" y="723639"/>
                </a:lnTo>
                <a:lnTo>
                  <a:pt x="1031398" y="766418"/>
                </a:lnTo>
                <a:lnTo>
                  <a:pt x="1009593" y="807212"/>
                </a:lnTo>
                <a:lnTo>
                  <a:pt x="984444" y="845829"/>
                </a:lnTo>
                <a:lnTo>
                  <a:pt x="956141" y="882082"/>
                </a:lnTo>
                <a:lnTo>
                  <a:pt x="924877" y="915781"/>
                </a:lnTo>
                <a:lnTo>
                  <a:pt x="890842" y="946736"/>
                </a:lnTo>
                <a:lnTo>
                  <a:pt x="854228" y="974758"/>
                </a:lnTo>
                <a:lnTo>
                  <a:pt x="815227" y="999659"/>
                </a:lnTo>
                <a:lnTo>
                  <a:pt x="774028" y="1021248"/>
                </a:lnTo>
                <a:lnTo>
                  <a:pt x="730824" y="1039336"/>
                </a:lnTo>
                <a:lnTo>
                  <a:pt x="685807" y="1053734"/>
                </a:lnTo>
                <a:lnTo>
                  <a:pt x="639166" y="1064253"/>
                </a:lnTo>
                <a:lnTo>
                  <a:pt x="591094" y="1070703"/>
                </a:lnTo>
                <a:lnTo>
                  <a:pt x="541781" y="1072896"/>
                </a:lnTo>
                <a:lnTo>
                  <a:pt x="492469" y="1070703"/>
                </a:lnTo>
                <a:lnTo>
                  <a:pt x="444397" y="1064253"/>
                </a:lnTo>
                <a:lnTo>
                  <a:pt x="397756" y="1053734"/>
                </a:lnTo>
                <a:lnTo>
                  <a:pt x="352739" y="1039336"/>
                </a:lnTo>
                <a:lnTo>
                  <a:pt x="309535" y="1021248"/>
                </a:lnTo>
                <a:lnTo>
                  <a:pt x="268336" y="999659"/>
                </a:lnTo>
                <a:lnTo>
                  <a:pt x="229335" y="974758"/>
                </a:lnTo>
                <a:lnTo>
                  <a:pt x="192721" y="946736"/>
                </a:lnTo>
                <a:lnTo>
                  <a:pt x="158686" y="915781"/>
                </a:lnTo>
                <a:lnTo>
                  <a:pt x="127422" y="882082"/>
                </a:lnTo>
                <a:lnTo>
                  <a:pt x="99119" y="845829"/>
                </a:lnTo>
                <a:lnTo>
                  <a:pt x="73970" y="807212"/>
                </a:lnTo>
                <a:lnTo>
                  <a:pt x="52165" y="766418"/>
                </a:lnTo>
                <a:lnTo>
                  <a:pt x="33895" y="723639"/>
                </a:lnTo>
                <a:lnTo>
                  <a:pt x="19353" y="679063"/>
                </a:lnTo>
                <a:lnTo>
                  <a:pt x="8729" y="632880"/>
                </a:lnTo>
                <a:lnTo>
                  <a:pt x="2214" y="585278"/>
                </a:lnTo>
                <a:lnTo>
                  <a:pt x="0" y="5364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43393" y="3495421"/>
            <a:ext cx="3143250" cy="86995"/>
          </a:xfrm>
          <a:custGeom>
            <a:avLst/>
            <a:gdLst/>
            <a:ahLst/>
            <a:cxnLst/>
            <a:rect l="l" t="t" r="r" b="b"/>
            <a:pathLst>
              <a:path w="3143250" h="86995">
                <a:moveTo>
                  <a:pt x="3056212" y="57878"/>
                </a:moveTo>
                <a:lnTo>
                  <a:pt x="3056128" y="86867"/>
                </a:lnTo>
                <a:lnTo>
                  <a:pt x="3114294" y="57912"/>
                </a:lnTo>
                <a:lnTo>
                  <a:pt x="3070732" y="57912"/>
                </a:lnTo>
                <a:lnTo>
                  <a:pt x="3056212" y="57878"/>
                </a:lnTo>
                <a:close/>
              </a:path>
              <a:path w="3143250" h="86995">
                <a:moveTo>
                  <a:pt x="3056297" y="28923"/>
                </a:moveTo>
                <a:lnTo>
                  <a:pt x="3056212" y="57878"/>
                </a:lnTo>
                <a:lnTo>
                  <a:pt x="3070732" y="57912"/>
                </a:lnTo>
                <a:lnTo>
                  <a:pt x="3070732" y="28955"/>
                </a:lnTo>
                <a:lnTo>
                  <a:pt x="3056297" y="28923"/>
                </a:lnTo>
                <a:close/>
              </a:path>
              <a:path w="3143250" h="86995">
                <a:moveTo>
                  <a:pt x="3056381" y="0"/>
                </a:moveTo>
                <a:lnTo>
                  <a:pt x="3056297" y="28923"/>
                </a:lnTo>
                <a:lnTo>
                  <a:pt x="3070732" y="28955"/>
                </a:lnTo>
                <a:lnTo>
                  <a:pt x="3070732" y="57912"/>
                </a:lnTo>
                <a:lnTo>
                  <a:pt x="3114294" y="57912"/>
                </a:lnTo>
                <a:lnTo>
                  <a:pt x="3143123" y="43561"/>
                </a:lnTo>
                <a:lnTo>
                  <a:pt x="3056381" y="0"/>
                </a:lnTo>
                <a:close/>
              </a:path>
              <a:path w="3143250" h="86995">
                <a:moveTo>
                  <a:pt x="0" y="21970"/>
                </a:moveTo>
                <a:lnTo>
                  <a:pt x="0" y="50926"/>
                </a:lnTo>
                <a:lnTo>
                  <a:pt x="3056212" y="57878"/>
                </a:lnTo>
                <a:lnTo>
                  <a:pt x="3056297" y="28923"/>
                </a:lnTo>
                <a:lnTo>
                  <a:pt x="0" y="21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40823" y="2529839"/>
            <a:ext cx="2470404" cy="4008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640823" y="2529839"/>
            <a:ext cx="2470785" cy="4013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solidFill>
                  <a:srgbClr val="44536A"/>
                </a:solidFill>
                <a:latin typeface="Calibri"/>
                <a:cs typeface="Calibri"/>
              </a:rPr>
              <a:t>Cost </a:t>
            </a: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44536A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Computer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40372" y="3275838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g(z</a:t>
            </a:r>
            <a:r>
              <a:rPr sz="2400" b="1" spc="-7" baseline="-26041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2400" b="1" spc="-5" dirty="0">
                <a:solidFill>
                  <a:srgbClr val="44536A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977118" y="3324225"/>
            <a:ext cx="193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44536A"/>
                </a:solidFill>
                <a:latin typeface="Calibri"/>
                <a:cs typeface="Calibri"/>
              </a:rPr>
              <a:t>ŷ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729469" y="4798821"/>
            <a:ext cx="1320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Ŷ=g(W</a:t>
            </a:r>
            <a:r>
              <a:rPr sz="2400" spc="-7" baseline="32986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2000" spc="-5" dirty="0">
                <a:solidFill>
                  <a:srgbClr val="44536A"/>
                </a:solidFill>
                <a:latin typeface="Calibri"/>
                <a:cs typeface="Calibri"/>
              </a:rPr>
              <a:t>X+b)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81628" y="5603747"/>
            <a:ext cx="1083945" cy="1071880"/>
          </a:xfrm>
          <a:custGeom>
            <a:avLst/>
            <a:gdLst/>
            <a:ahLst/>
            <a:cxnLst/>
            <a:rect l="l" t="t" r="r" b="b"/>
            <a:pathLst>
              <a:path w="1083945" h="1071879">
                <a:moveTo>
                  <a:pt x="541782" y="0"/>
                </a:moveTo>
                <a:lnTo>
                  <a:pt x="492469" y="2189"/>
                </a:lnTo>
                <a:lnTo>
                  <a:pt x="444397" y="8630"/>
                </a:lnTo>
                <a:lnTo>
                  <a:pt x="397756" y="19135"/>
                </a:lnTo>
                <a:lnTo>
                  <a:pt x="352739" y="33514"/>
                </a:lnTo>
                <a:lnTo>
                  <a:pt x="309535" y="51578"/>
                </a:lnTo>
                <a:lnTo>
                  <a:pt x="268336" y="73137"/>
                </a:lnTo>
                <a:lnTo>
                  <a:pt x="229335" y="98004"/>
                </a:lnTo>
                <a:lnTo>
                  <a:pt x="192721" y="125988"/>
                </a:lnTo>
                <a:lnTo>
                  <a:pt x="158686" y="156900"/>
                </a:lnTo>
                <a:lnTo>
                  <a:pt x="127422" y="190552"/>
                </a:lnTo>
                <a:lnTo>
                  <a:pt x="99119" y="226754"/>
                </a:lnTo>
                <a:lnTo>
                  <a:pt x="73970" y="265317"/>
                </a:lnTo>
                <a:lnTo>
                  <a:pt x="52165" y="306052"/>
                </a:lnTo>
                <a:lnTo>
                  <a:pt x="33895" y="348769"/>
                </a:lnTo>
                <a:lnTo>
                  <a:pt x="19353" y="393281"/>
                </a:lnTo>
                <a:lnTo>
                  <a:pt x="8729" y="439397"/>
                </a:lnTo>
                <a:lnTo>
                  <a:pt x="2214" y="486928"/>
                </a:lnTo>
                <a:lnTo>
                  <a:pt x="0" y="535685"/>
                </a:lnTo>
                <a:lnTo>
                  <a:pt x="2214" y="584443"/>
                </a:lnTo>
                <a:lnTo>
                  <a:pt x="8729" y="631974"/>
                </a:lnTo>
                <a:lnTo>
                  <a:pt x="19353" y="678090"/>
                </a:lnTo>
                <a:lnTo>
                  <a:pt x="33895" y="722602"/>
                </a:lnTo>
                <a:lnTo>
                  <a:pt x="52165" y="765319"/>
                </a:lnTo>
                <a:lnTo>
                  <a:pt x="73970" y="806054"/>
                </a:lnTo>
                <a:lnTo>
                  <a:pt x="99119" y="844617"/>
                </a:lnTo>
                <a:lnTo>
                  <a:pt x="127422" y="880819"/>
                </a:lnTo>
                <a:lnTo>
                  <a:pt x="158686" y="914471"/>
                </a:lnTo>
                <a:lnTo>
                  <a:pt x="192721" y="945383"/>
                </a:lnTo>
                <a:lnTo>
                  <a:pt x="229335" y="973367"/>
                </a:lnTo>
                <a:lnTo>
                  <a:pt x="268336" y="998234"/>
                </a:lnTo>
                <a:lnTo>
                  <a:pt x="309535" y="1019793"/>
                </a:lnTo>
                <a:lnTo>
                  <a:pt x="352739" y="1037857"/>
                </a:lnTo>
                <a:lnTo>
                  <a:pt x="397756" y="1052236"/>
                </a:lnTo>
                <a:lnTo>
                  <a:pt x="444397" y="1062741"/>
                </a:lnTo>
                <a:lnTo>
                  <a:pt x="492469" y="1069182"/>
                </a:lnTo>
                <a:lnTo>
                  <a:pt x="541782" y="1071371"/>
                </a:lnTo>
                <a:lnTo>
                  <a:pt x="591094" y="1069182"/>
                </a:lnTo>
                <a:lnTo>
                  <a:pt x="639166" y="1062741"/>
                </a:lnTo>
                <a:lnTo>
                  <a:pt x="685807" y="1052236"/>
                </a:lnTo>
                <a:lnTo>
                  <a:pt x="730824" y="1037857"/>
                </a:lnTo>
                <a:lnTo>
                  <a:pt x="774028" y="1019793"/>
                </a:lnTo>
                <a:lnTo>
                  <a:pt x="815227" y="998234"/>
                </a:lnTo>
                <a:lnTo>
                  <a:pt x="854228" y="973367"/>
                </a:lnTo>
                <a:lnTo>
                  <a:pt x="890842" y="945383"/>
                </a:lnTo>
                <a:lnTo>
                  <a:pt x="924877" y="914471"/>
                </a:lnTo>
                <a:lnTo>
                  <a:pt x="956141" y="880819"/>
                </a:lnTo>
                <a:lnTo>
                  <a:pt x="984444" y="844617"/>
                </a:lnTo>
                <a:lnTo>
                  <a:pt x="1009593" y="806054"/>
                </a:lnTo>
                <a:lnTo>
                  <a:pt x="1031398" y="765319"/>
                </a:lnTo>
                <a:lnTo>
                  <a:pt x="1049668" y="722602"/>
                </a:lnTo>
                <a:lnTo>
                  <a:pt x="1064210" y="678090"/>
                </a:lnTo>
                <a:lnTo>
                  <a:pt x="1074834" y="631974"/>
                </a:lnTo>
                <a:lnTo>
                  <a:pt x="1081349" y="584443"/>
                </a:lnTo>
                <a:lnTo>
                  <a:pt x="1083564" y="535685"/>
                </a:lnTo>
                <a:lnTo>
                  <a:pt x="1081349" y="486928"/>
                </a:lnTo>
                <a:lnTo>
                  <a:pt x="1074834" y="439397"/>
                </a:lnTo>
                <a:lnTo>
                  <a:pt x="1064210" y="393281"/>
                </a:lnTo>
                <a:lnTo>
                  <a:pt x="1049668" y="348769"/>
                </a:lnTo>
                <a:lnTo>
                  <a:pt x="1031398" y="306052"/>
                </a:lnTo>
                <a:lnTo>
                  <a:pt x="1009593" y="265317"/>
                </a:lnTo>
                <a:lnTo>
                  <a:pt x="984444" y="226754"/>
                </a:lnTo>
                <a:lnTo>
                  <a:pt x="956141" y="190552"/>
                </a:lnTo>
                <a:lnTo>
                  <a:pt x="924877" y="156900"/>
                </a:lnTo>
                <a:lnTo>
                  <a:pt x="890842" y="125988"/>
                </a:lnTo>
                <a:lnTo>
                  <a:pt x="854228" y="98004"/>
                </a:lnTo>
                <a:lnTo>
                  <a:pt x="815227" y="73137"/>
                </a:lnTo>
                <a:lnTo>
                  <a:pt x="774028" y="51578"/>
                </a:lnTo>
                <a:lnTo>
                  <a:pt x="730824" y="33514"/>
                </a:lnTo>
                <a:lnTo>
                  <a:pt x="685807" y="19135"/>
                </a:lnTo>
                <a:lnTo>
                  <a:pt x="639166" y="8630"/>
                </a:lnTo>
                <a:lnTo>
                  <a:pt x="591094" y="2189"/>
                </a:lnTo>
                <a:lnTo>
                  <a:pt x="5417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81628" y="5603747"/>
            <a:ext cx="1083945" cy="1071880"/>
          </a:xfrm>
          <a:custGeom>
            <a:avLst/>
            <a:gdLst/>
            <a:ahLst/>
            <a:cxnLst/>
            <a:rect l="l" t="t" r="r" b="b"/>
            <a:pathLst>
              <a:path w="1083945" h="1071879">
                <a:moveTo>
                  <a:pt x="0" y="535685"/>
                </a:moveTo>
                <a:lnTo>
                  <a:pt x="2214" y="486928"/>
                </a:lnTo>
                <a:lnTo>
                  <a:pt x="8729" y="439397"/>
                </a:lnTo>
                <a:lnTo>
                  <a:pt x="19353" y="393281"/>
                </a:lnTo>
                <a:lnTo>
                  <a:pt x="33895" y="348769"/>
                </a:lnTo>
                <a:lnTo>
                  <a:pt x="52165" y="306052"/>
                </a:lnTo>
                <a:lnTo>
                  <a:pt x="73970" y="265317"/>
                </a:lnTo>
                <a:lnTo>
                  <a:pt x="99119" y="226754"/>
                </a:lnTo>
                <a:lnTo>
                  <a:pt x="127422" y="190552"/>
                </a:lnTo>
                <a:lnTo>
                  <a:pt x="158686" y="156900"/>
                </a:lnTo>
                <a:lnTo>
                  <a:pt x="192721" y="125988"/>
                </a:lnTo>
                <a:lnTo>
                  <a:pt x="229335" y="98004"/>
                </a:lnTo>
                <a:lnTo>
                  <a:pt x="268336" y="73137"/>
                </a:lnTo>
                <a:lnTo>
                  <a:pt x="309535" y="51578"/>
                </a:lnTo>
                <a:lnTo>
                  <a:pt x="352739" y="33514"/>
                </a:lnTo>
                <a:lnTo>
                  <a:pt x="397756" y="19135"/>
                </a:lnTo>
                <a:lnTo>
                  <a:pt x="444397" y="8630"/>
                </a:lnTo>
                <a:lnTo>
                  <a:pt x="492469" y="2189"/>
                </a:lnTo>
                <a:lnTo>
                  <a:pt x="541782" y="0"/>
                </a:lnTo>
                <a:lnTo>
                  <a:pt x="591094" y="2189"/>
                </a:lnTo>
                <a:lnTo>
                  <a:pt x="639166" y="8630"/>
                </a:lnTo>
                <a:lnTo>
                  <a:pt x="685807" y="19135"/>
                </a:lnTo>
                <a:lnTo>
                  <a:pt x="730824" y="33514"/>
                </a:lnTo>
                <a:lnTo>
                  <a:pt x="774028" y="51578"/>
                </a:lnTo>
                <a:lnTo>
                  <a:pt x="815227" y="73137"/>
                </a:lnTo>
                <a:lnTo>
                  <a:pt x="854228" y="98004"/>
                </a:lnTo>
                <a:lnTo>
                  <a:pt x="890842" y="125988"/>
                </a:lnTo>
                <a:lnTo>
                  <a:pt x="924877" y="156900"/>
                </a:lnTo>
                <a:lnTo>
                  <a:pt x="956141" y="190552"/>
                </a:lnTo>
                <a:lnTo>
                  <a:pt x="984444" y="226754"/>
                </a:lnTo>
                <a:lnTo>
                  <a:pt x="1009593" y="265317"/>
                </a:lnTo>
                <a:lnTo>
                  <a:pt x="1031398" y="306052"/>
                </a:lnTo>
                <a:lnTo>
                  <a:pt x="1049668" y="348769"/>
                </a:lnTo>
                <a:lnTo>
                  <a:pt x="1064210" y="393281"/>
                </a:lnTo>
                <a:lnTo>
                  <a:pt x="1074834" y="439397"/>
                </a:lnTo>
                <a:lnTo>
                  <a:pt x="1081349" y="486928"/>
                </a:lnTo>
                <a:lnTo>
                  <a:pt x="1083564" y="535685"/>
                </a:lnTo>
                <a:lnTo>
                  <a:pt x="1081349" y="584443"/>
                </a:lnTo>
                <a:lnTo>
                  <a:pt x="1074834" y="631974"/>
                </a:lnTo>
                <a:lnTo>
                  <a:pt x="1064210" y="678090"/>
                </a:lnTo>
                <a:lnTo>
                  <a:pt x="1049668" y="722602"/>
                </a:lnTo>
                <a:lnTo>
                  <a:pt x="1031398" y="765319"/>
                </a:lnTo>
                <a:lnTo>
                  <a:pt x="1009593" y="806054"/>
                </a:lnTo>
                <a:lnTo>
                  <a:pt x="984444" y="844617"/>
                </a:lnTo>
                <a:lnTo>
                  <a:pt x="956141" y="880819"/>
                </a:lnTo>
                <a:lnTo>
                  <a:pt x="924877" y="914471"/>
                </a:lnTo>
                <a:lnTo>
                  <a:pt x="890842" y="945383"/>
                </a:lnTo>
                <a:lnTo>
                  <a:pt x="854228" y="973367"/>
                </a:lnTo>
                <a:lnTo>
                  <a:pt x="815227" y="998234"/>
                </a:lnTo>
                <a:lnTo>
                  <a:pt x="774028" y="1019793"/>
                </a:lnTo>
                <a:lnTo>
                  <a:pt x="730824" y="1037857"/>
                </a:lnTo>
                <a:lnTo>
                  <a:pt x="685807" y="1052236"/>
                </a:lnTo>
                <a:lnTo>
                  <a:pt x="639166" y="1062741"/>
                </a:lnTo>
                <a:lnTo>
                  <a:pt x="591094" y="1069182"/>
                </a:lnTo>
                <a:lnTo>
                  <a:pt x="541782" y="1071371"/>
                </a:lnTo>
                <a:lnTo>
                  <a:pt x="492469" y="1069182"/>
                </a:lnTo>
                <a:lnTo>
                  <a:pt x="444397" y="1062741"/>
                </a:lnTo>
                <a:lnTo>
                  <a:pt x="397756" y="1052236"/>
                </a:lnTo>
                <a:lnTo>
                  <a:pt x="352739" y="1037857"/>
                </a:lnTo>
                <a:lnTo>
                  <a:pt x="309535" y="1019793"/>
                </a:lnTo>
                <a:lnTo>
                  <a:pt x="268336" y="998234"/>
                </a:lnTo>
                <a:lnTo>
                  <a:pt x="229335" y="973367"/>
                </a:lnTo>
                <a:lnTo>
                  <a:pt x="192721" y="945383"/>
                </a:lnTo>
                <a:lnTo>
                  <a:pt x="158686" y="914471"/>
                </a:lnTo>
                <a:lnTo>
                  <a:pt x="127422" y="880819"/>
                </a:lnTo>
                <a:lnTo>
                  <a:pt x="99119" y="844617"/>
                </a:lnTo>
                <a:lnTo>
                  <a:pt x="73970" y="806054"/>
                </a:lnTo>
                <a:lnTo>
                  <a:pt x="52165" y="765319"/>
                </a:lnTo>
                <a:lnTo>
                  <a:pt x="33895" y="722602"/>
                </a:lnTo>
                <a:lnTo>
                  <a:pt x="19353" y="678090"/>
                </a:lnTo>
                <a:lnTo>
                  <a:pt x="8729" y="631974"/>
                </a:lnTo>
                <a:lnTo>
                  <a:pt x="2214" y="584443"/>
                </a:lnTo>
                <a:lnTo>
                  <a:pt x="0" y="53568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350258" y="6031484"/>
            <a:ext cx="163195" cy="35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16171" y="4033265"/>
            <a:ext cx="851535" cy="1576705"/>
          </a:xfrm>
          <a:custGeom>
            <a:avLst/>
            <a:gdLst/>
            <a:ahLst/>
            <a:cxnLst/>
            <a:rect l="l" t="t" r="r" b="b"/>
            <a:pathLst>
              <a:path w="851535" h="1576704">
                <a:moveTo>
                  <a:pt x="806420" y="62496"/>
                </a:moveTo>
                <a:lnTo>
                  <a:pt x="0" y="1566760"/>
                </a:lnTo>
                <a:lnTo>
                  <a:pt x="17525" y="1576120"/>
                </a:lnTo>
                <a:lnTo>
                  <a:pt x="823889" y="71875"/>
                </a:lnTo>
                <a:lnTo>
                  <a:pt x="806420" y="62496"/>
                </a:lnTo>
                <a:close/>
              </a:path>
              <a:path w="851535" h="1576704">
                <a:moveTo>
                  <a:pt x="849701" y="51307"/>
                </a:moveTo>
                <a:lnTo>
                  <a:pt x="812418" y="51307"/>
                </a:lnTo>
                <a:lnTo>
                  <a:pt x="829944" y="60578"/>
                </a:lnTo>
                <a:lnTo>
                  <a:pt x="823889" y="71875"/>
                </a:lnTo>
                <a:lnTo>
                  <a:pt x="848740" y="85216"/>
                </a:lnTo>
                <a:lnTo>
                  <a:pt x="849701" y="51307"/>
                </a:lnTo>
                <a:close/>
              </a:path>
              <a:path w="851535" h="1576704">
                <a:moveTo>
                  <a:pt x="812418" y="51307"/>
                </a:moveTo>
                <a:lnTo>
                  <a:pt x="806420" y="62496"/>
                </a:lnTo>
                <a:lnTo>
                  <a:pt x="823889" y="71875"/>
                </a:lnTo>
                <a:lnTo>
                  <a:pt x="829944" y="60578"/>
                </a:lnTo>
                <a:lnTo>
                  <a:pt x="812418" y="51307"/>
                </a:lnTo>
                <a:close/>
              </a:path>
              <a:path w="851535" h="1576704">
                <a:moveTo>
                  <a:pt x="851153" y="0"/>
                </a:moveTo>
                <a:lnTo>
                  <a:pt x="781557" y="49148"/>
                </a:lnTo>
                <a:lnTo>
                  <a:pt x="806420" y="62496"/>
                </a:lnTo>
                <a:lnTo>
                  <a:pt x="812418" y="51307"/>
                </a:lnTo>
                <a:lnTo>
                  <a:pt x="849701" y="51307"/>
                </a:lnTo>
                <a:lnTo>
                  <a:pt x="851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865878" y="4999101"/>
            <a:ext cx="162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05155" y="6037579"/>
            <a:ext cx="1212850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89"/>
              </a:lnSpc>
              <a:spcBef>
                <a:spcPts val="100"/>
              </a:spcBef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Battery</a:t>
            </a:r>
            <a:r>
              <a:rPr sz="1800" spc="-8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marR="311785" algn="ctr">
              <a:lnSpc>
                <a:spcPts val="127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`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350258" y="576453"/>
            <a:ext cx="75304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C00000"/>
                </a:solidFill>
                <a:latin typeface="Times New Roman"/>
                <a:cs typeface="Times New Roman"/>
              </a:rPr>
              <a:t>Neural </a:t>
            </a:r>
            <a:r>
              <a:rPr dirty="0">
                <a:solidFill>
                  <a:srgbClr val="C00000"/>
                </a:solidFill>
                <a:latin typeface="Times New Roman"/>
                <a:cs typeface="Times New Roman"/>
              </a:rPr>
              <a:t>Network </a:t>
            </a:r>
            <a:r>
              <a:rPr spc="-5" dirty="0">
                <a:solidFill>
                  <a:srgbClr val="C00000"/>
                </a:solidFill>
                <a:latin typeface="Times New Roman"/>
                <a:cs typeface="Times New Roman"/>
              </a:rPr>
              <a:t>with one hidden </a:t>
            </a:r>
            <a:r>
              <a:rPr dirty="0">
                <a:solidFill>
                  <a:srgbClr val="C00000"/>
                </a:solidFill>
                <a:latin typeface="Times New Roman"/>
                <a:cs typeface="Times New Roman"/>
              </a:rPr>
              <a:t>Neuron  and one hidden</a:t>
            </a:r>
            <a:r>
              <a:rPr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C00000"/>
                </a:solidFill>
                <a:latin typeface="Times New Roman"/>
                <a:cs typeface="Times New Roman"/>
              </a:rPr>
              <a:t>layer</a:t>
            </a:r>
          </a:p>
        </p:txBody>
      </p:sp>
      <p:sp>
        <p:nvSpPr>
          <p:cNvPr id="59" name="object 59"/>
          <p:cNvSpPr/>
          <p:nvPr/>
        </p:nvSpPr>
        <p:spPr>
          <a:xfrm>
            <a:off x="1833372" y="3061716"/>
            <a:ext cx="1085215" cy="1073150"/>
          </a:xfrm>
          <a:custGeom>
            <a:avLst/>
            <a:gdLst/>
            <a:ahLst/>
            <a:cxnLst/>
            <a:rect l="l" t="t" r="r" b="b"/>
            <a:pathLst>
              <a:path w="1085214" h="1073150">
                <a:moveTo>
                  <a:pt x="542544" y="0"/>
                </a:moveTo>
                <a:lnTo>
                  <a:pt x="493168" y="2192"/>
                </a:lnTo>
                <a:lnTo>
                  <a:pt x="445033" y="8642"/>
                </a:lnTo>
                <a:lnTo>
                  <a:pt x="398330" y="19161"/>
                </a:lnTo>
                <a:lnTo>
                  <a:pt x="353251" y="33559"/>
                </a:lnTo>
                <a:lnTo>
                  <a:pt x="309987" y="51647"/>
                </a:lnTo>
                <a:lnTo>
                  <a:pt x="268731" y="73236"/>
                </a:lnTo>
                <a:lnTo>
                  <a:pt x="229674" y="98137"/>
                </a:lnTo>
                <a:lnTo>
                  <a:pt x="193008" y="126159"/>
                </a:lnTo>
                <a:lnTo>
                  <a:pt x="158924" y="157114"/>
                </a:lnTo>
                <a:lnTo>
                  <a:pt x="127614" y="190813"/>
                </a:lnTo>
                <a:lnTo>
                  <a:pt x="99270" y="227066"/>
                </a:lnTo>
                <a:lnTo>
                  <a:pt x="74083" y="265684"/>
                </a:lnTo>
                <a:lnTo>
                  <a:pt x="52245" y="306477"/>
                </a:lnTo>
                <a:lnTo>
                  <a:pt x="33948" y="349256"/>
                </a:lnTo>
                <a:lnTo>
                  <a:pt x="19383" y="393832"/>
                </a:lnTo>
                <a:lnTo>
                  <a:pt x="8742" y="440015"/>
                </a:lnTo>
                <a:lnTo>
                  <a:pt x="2217" y="487617"/>
                </a:lnTo>
                <a:lnTo>
                  <a:pt x="0" y="536448"/>
                </a:lnTo>
                <a:lnTo>
                  <a:pt x="2217" y="585278"/>
                </a:lnTo>
                <a:lnTo>
                  <a:pt x="8742" y="632880"/>
                </a:lnTo>
                <a:lnTo>
                  <a:pt x="19383" y="679063"/>
                </a:lnTo>
                <a:lnTo>
                  <a:pt x="33948" y="723639"/>
                </a:lnTo>
                <a:lnTo>
                  <a:pt x="52245" y="766418"/>
                </a:lnTo>
                <a:lnTo>
                  <a:pt x="74083" y="807212"/>
                </a:lnTo>
                <a:lnTo>
                  <a:pt x="99270" y="845829"/>
                </a:lnTo>
                <a:lnTo>
                  <a:pt x="127614" y="882082"/>
                </a:lnTo>
                <a:lnTo>
                  <a:pt x="158924" y="915781"/>
                </a:lnTo>
                <a:lnTo>
                  <a:pt x="193008" y="946736"/>
                </a:lnTo>
                <a:lnTo>
                  <a:pt x="229674" y="974758"/>
                </a:lnTo>
                <a:lnTo>
                  <a:pt x="268732" y="999659"/>
                </a:lnTo>
                <a:lnTo>
                  <a:pt x="309987" y="1021248"/>
                </a:lnTo>
                <a:lnTo>
                  <a:pt x="353251" y="1039336"/>
                </a:lnTo>
                <a:lnTo>
                  <a:pt x="398330" y="1053734"/>
                </a:lnTo>
                <a:lnTo>
                  <a:pt x="445033" y="1064253"/>
                </a:lnTo>
                <a:lnTo>
                  <a:pt x="493168" y="1070703"/>
                </a:lnTo>
                <a:lnTo>
                  <a:pt x="542544" y="1072896"/>
                </a:lnTo>
                <a:lnTo>
                  <a:pt x="591919" y="1070703"/>
                </a:lnTo>
                <a:lnTo>
                  <a:pt x="640054" y="1064253"/>
                </a:lnTo>
                <a:lnTo>
                  <a:pt x="686757" y="1053734"/>
                </a:lnTo>
                <a:lnTo>
                  <a:pt x="731836" y="1039336"/>
                </a:lnTo>
                <a:lnTo>
                  <a:pt x="775100" y="1021248"/>
                </a:lnTo>
                <a:lnTo>
                  <a:pt x="816355" y="999659"/>
                </a:lnTo>
                <a:lnTo>
                  <a:pt x="855413" y="974758"/>
                </a:lnTo>
                <a:lnTo>
                  <a:pt x="892079" y="946736"/>
                </a:lnTo>
                <a:lnTo>
                  <a:pt x="926163" y="915781"/>
                </a:lnTo>
                <a:lnTo>
                  <a:pt x="957473" y="882082"/>
                </a:lnTo>
                <a:lnTo>
                  <a:pt x="985817" y="845829"/>
                </a:lnTo>
                <a:lnTo>
                  <a:pt x="1011004" y="807212"/>
                </a:lnTo>
                <a:lnTo>
                  <a:pt x="1032842" y="766418"/>
                </a:lnTo>
                <a:lnTo>
                  <a:pt x="1051139" y="723639"/>
                </a:lnTo>
                <a:lnTo>
                  <a:pt x="1065704" y="679063"/>
                </a:lnTo>
                <a:lnTo>
                  <a:pt x="1076345" y="632880"/>
                </a:lnTo>
                <a:lnTo>
                  <a:pt x="1082870" y="585278"/>
                </a:lnTo>
                <a:lnTo>
                  <a:pt x="1085088" y="536448"/>
                </a:lnTo>
                <a:lnTo>
                  <a:pt x="1082870" y="487617"/>
                </a:lnTo>
                <a:lnTo>
                  <a:pt x="1076345" y="440015"/>
                </a:lnTo>
                <a:lnTo>
                  <a:pt x="1065704" y="393832"/>
                </a:lnTo>
                <a:lnTo>
                  <a:pt x="1051139" y="349256"/>
                </a:lnTo>
                <a:lnTo>
                  <a:pt x="1032842" y="306477"/>
                </a:lnTo>
                <a:lnTo>
                  <a:pt x="1011004" y="265684"/>
                </a:lnTo>
                <a:lnTo>
                  <a:pt x="985817" y="227066"/>
                </a:lnTo>
                <a:lnTo>
                  <a:pt x="957473" y="190813"/>
                </a:lnTo>
                <a:lnTo>
                  <a:pt x="926163" y="157114"/>
                </a:lnTo>
                <a:lnTo>
                  <a:pt x="892079" y="126159"/>
                </a:lnTo>
                <a:lnTo>
                  <a:pt x="855413" y="98137"/>
                </a:lnTo>
                <a:lnTo>
                  <a:pt x="816355" y="73236"/>
                </a:lnTo>
                <a:lnTo>
                  <a:pt x="775100" y="51647"/>
                </a:lnTo>
                <a:lnTo>
                  <a:pt x="731836" y="33559"/>
                </a:lnTo>
                <a:lnTo>
                  <a:pt x="686757" y="19161"/>
                </a:lnTo>
                <a:lnTo>
                  <a:pt x="640054" y="8642"/>
                </a:lnTo>
                <a:lnTo>
                  <a:pt x="591919" y="2192"/>
                </a:lnTo>
                <a:lnTo>
                  <a:pt x="54254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33372" y="3061716"/>
            <a:ext cx="1085215" cy="1073150"/>
          </a:xfrm>
          <a:custGeom>
            <a:avLst/>
            <a:gdLst/>
            <a:ahLst/>
            <a:cxnLst/>
            <a:rect l="l" t="t" r="r" b="b"/>
            <a:pathLst>
              <a:path w="1085214" h="1073150">
                <a:moveTo>
                  <a:pt x="0" y="536448"/>
                </a:moveTo>
                <a:lnTo>
                  <a:pt x="2217" y="487617"/>
                </a:lnTo>
                <a:lnTo>
                  <a:pt x="8742" y="440015"/>
                </a:lnTo>
                <a:lnTo>
                  <a:pt x="19383" y="393832"/>
                </a:lnTo>
                <a:lnTo>
                  <a:pt x="33948" y="349256"/>
                </a:lnTo>
                <a:lnTo>
                  <a:pt x="52245" y="306477"/>
                </a:lnTo>
                <a:lnTo>
                  <a:pt x="74083" y="265684"/>
                </a:lnTo>
                <a:lnTo>
                  <a:pt x="99270" y="227066"/>
                </a:lnTo>
                <a:lnTo>
                  <a:pt x="127614" y="190813"/>
                </a:lnTo>
                <a:lnTo>
                  <a:pt x="158924" y="157114"/>
                </a:lnTo>
                <a:lnTo>
                  <a:pt x="193008" y="126159"/>
                </a:lnTo>
                <a:lnTo>
                  <a:pt x="229674" y="98137"/>
                </a:lnTo>
                <a:lnTo>
                  <a:pt x="268732" y="73236"/>
                </a:lnTo>
                <a:lnTo>
                  <a:pt x="309987" y="51647"/>
                </a:lnTo>
                <a:lnTo>
                  <a:pt x="353251" y="33559"/>
                </a:lnTo>
                <a:lnTo>
                  <a:pt x="398330" y="19161"/>
                </a:lnTo>
                <a:lnTo>
                  <a:pt x="445033" y="8642"/>
                </a:lnTo>
                <a:lnTo>
                  <a:pt x="493168" y="2192"/>
                </a:lnTo>
                <a:lnTo>
                  <a:pt x="542544" y="0"/>
                </a:lnTo>
                <a:lnTo>
                  <a:pt x="591919" y="2192"/>
                </a:lnTo>
                <a:lnTo>
                  <a:pt x="640054" y="8642"/>
                </a:lnTo>
                <a:lnTo>
                  <a:pt x="686757" y="19161"/>
                </a:lnTo>
                <a:lnTo>
                  <a:pt x="731836" y="33559"/>
                </a:lnTo>
                <a:lnTo>
                  <a:pt x="775100" y="51647"/>
                </a:lnTo>
                <a:lnTo>
                  <a:pt x="816355" y="73236"/>
                </a:lnTo>
                <a:lnTo>
                  <a:pt x="855413" y="98137"/>
                </a:lnTo>
                <a:lnTo>
                  <a:pt x="892079" y="126159"/>
                </a:lnTo>
                <a:lnTo>
                  <a:pt x="926163" y="157114"/>
                </a:lnTo>
                <a:lnTo>
                  <a:pt x="957473" y="190813"/>
                </a:lnTo>
                <a:lnTo>
                  <a:pt x="985817" y="227066"/>
                </a:lnTo>
                <a:lnTo>
                  <a:pt x="1011004" y="265684"/>
                </a:lnTo>
                <a:lnTo>
                  <a:pt x="1032842" y="306477"/>
                </a:lnTo>
                <a:lnTo>
                  <a:pt x="1051139" y="349256"/>
                </a:lnTo>
                <a:lnTo>
                  <a:pt x="1065704" y="393832"/>
                </a:lnTo>
                <a:lnTo>
                  <a:pt x="1076345" y="440015"/>
                </a:lnTo>
                <a:lnTo>
                  <a:pt x="1082870" y="487617"/>
                </a:lnTo>
                <a:lnTo>
                  <a:pt x="1085088" y="536448"/>
                </a:lnTo>
                <a:lnTo>
                  <a:pt x="1082870" y="585278"/>
                </a:lnTo>
                <a:lnTo>
                  <a:pt x="1076345" y="632880"/>
                </a:lnTo>
                <a:lnTo>
                  <a:pt x="1065704" y="679063"/>
                </a:lnTo>
                <a:lnTo>
                  <a:pt x="1051139" y="723639"/>
                </a:lnTo>
                <a:lnTo>
                  <a:pt x="1032842" y="766418"/>
                </a:lnTo>
                <a:lnTo>
                  <a:pt x="1011004" y="807212"/>
                </a:lnTo>
                <a:lnTo>
                  <a:pt x="985817" y="845829"/>
                </a:lnTo>
                <a:lnTo>
                  <a:pt x="957473" y="882082"/>
                </a:lnTo>
                <a:lnTo>
                  <a:pt x="926163" y="915781"/>
                </a:lnTo>
                <a:lnTo>
                  <a:pt x="892079" y="946736"/>
                </a:lnTo>
                <a:lnTo>
                  <a:pt x="855413" y="974758"/>
                </a:lnTo>
                <a:lnTo>
                  <a:pt x="816355" y="999659"/>
                </a:lnTo>
                <a:lnTo>
                  <a:pt x="775100" y="1021248"/>
                </a:lnTo>
                <a:lnTo>
                  <a:pt x="731836" y="1039336"/>
                </a:lnTo>
                <a:lnTo>
                  <a:pt x="686757" y="1053734"/>
                </a:lnTo>
                <a:lnTo>
                  <a:pt x="640054" y="1064253"/>
                </a:lnTo>
                <a:lnTo>
                  <a:pt x="591919" y="1070703"/>
                </a:lnTo>
                <a:lnTo>
                  <a:pt x="542544" y="1072896"/>
                </a:lnTo>
                <a:lnTo>
                  <a:pt x="493168" y="1070703"/>
                </a:lnTo>
                <a:lnTo>
                  <a:pt x="445033" y="1064253"/>
                </a:lnTo>
                <a:lnTo>
                  <a:pt x="398330" y="1053734"/>
                </a:lnTo>
                <a:lnTo>
                  <a:pt x="353251" y="1039336"/>
                </a:lnTo>
                <a:lnTo>
                  <a:pt x="309987" y="1021248"/>
                </a:lnTo>
                <a:lnTo>
                  <a:pt x="268732" y="999659"/>
                </a:lnTo>
                <a:lnTo>
                  <a:pt x="229674" y="974758"/>
                </a:lnTo>
                <a:lnTo>
                  <a:pt x="193008" y="946736"/>
                </a:lnTo>
                <a:lnTo>
                  <a:pt x="158924" y="915781"/>
                </a:lnTo>
                <a:lnTo>
                  <a:pt x="127614" y="882082"/>
                </a:lnTo>
                <a:lnTo>
                  <a:pt x="99270" y="845829"/>
                </a:lnTo>
                <a:lnTo>
                  <a:pt x="74083" y="807212"/>
                </a:lnTo>
                <a:lnTo>
                  <a:pt x="52245" y="766418"/>
                </a:lnTo>
                <a:lnTo>
                  <a:pt x="33948" y="723639"/>
                </a:lnTo>
                <a:lnTo>
                  <a:pt x="19383" y="679063"/>
                </a:lnTo>
                <a:lnTo>
                  <a:pt x="8742" y="632880"/>
                </a:lnTo>
                <a:lnTo>
                  <a:pt x="2217" y="585278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80616" y="4355591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541782" y="0"/>
                </a:moveTo>
                <a:lnTo>
                  <a:pt x="492469" y="2192"/>
                </a:lnTo>
                <a:lnTo>
                  <a:pt x="444397" y="8642"/>
                </a:lnTo>
                <a:lnTo>
                  <a:pt x="397756" y="19161"/>
                </a:lnTo>
                <a:lnTo>
                  <a:pt x="352739" y="33559"/>
                </a:lnTo>
                <a:lnTo>
                  <a:pt x="309535" y="51647"/>
                </a:lnTo>
                <a:lnTo>
                  <a:pt x="268336" y="73236"/>
                </a:lnTo>
                <a:lnTo>
                  <a:pt x="229335" y="98137"/>
                </a:lnTo>
                <a:lnTo>
                  <a:pt x="192721" y="126159"/>
                </a:lnTo>
                <a:lnTo>
                  <a:pt x="158686" y="157114"/>
                </a:lnTo>
                <a:lnTo>
                  <a:pt x="127422" y="190813"/>
                </a:lnTo>
                <a:lnTo>
                  <a:pt x="99119" y="227066"/>
                </a:lnTo>
                <a:lnTo>
                  <a:pt x="73970" y="265683"/>
                </a:lnTo>
                <a:lnTo>
                  <a:pt x="52165" y="306477"/>
                </a:lnTo>
                <a:lnTo>
                  <a:pt x="33895" y="349256"/>
                </a:lnTo>
                <a:lnTo>
                  <a:pt x="19353" y="393832"/>
                </a:lnTo>
                <a:lnTo>
                  <a:pt x="8729" y="440015"/>
                </a:lnTo>
                <a:lnTo>
                  <a:pt x="2214" y="487617"/>
                </a:lnTo>
                <a:lnTo>
                  <a:pt x="0" y="536447"/>
                </a:lnTo>
                <a:lnTo>
                  <a:pt x="2214" y="585278"/>
                </a:lnTo>
                <a:lnTo>
                  <a:pt x="8729" y="632880"/>
                </a:lnTo>
                <a:lnTo>
                  <a:pt x="19353" y="679063"/>
                </a:lnTo>
                <a:lnTo>
                  <a:pt x="33895" y="723639"/>
                </a:lnTo>
                <a:lnTo>
                  <a:pt x="52165" y="766418"/>
                </a:lnTo>
                <a:lnTo>
                  <a:pt x="73970" y="807211"/>
                </a:lnTo>
                <a:lnTo>
                  <a:pt x="99119" y="845829"/>
                </a:lnTo>
                <a:lnTo>
                  <a:pt x="127422" y="882082"/>
                </a:lnTo>
                <a:lnTo>
                  <a:pt x="158686" y="915781"/>
                </a:lnTo>
                <a:lnTo>
                  <a:pt x="192721" y="946736"/>
                </a:lnTo>
                <a:lnTo>
                  <a:pt x="229335" y="974758"/>
                </a:lnTo>
                <a:lnTo>
                  <a:pt x="268336" y="999659"/>
                </a:lnTo>
                <a:lnTo>
                  <a:pt x="309535" y="1021248"/>
                </a:lnTo>
                <a:lnTo>
                  <a:pt x="352739" y="1039336"/>
                </a:lnTo>
                <a:lnTo>
                  <a:pt x="397756" y="1053734"/>
                </a:lnTo>
                <a:lnTo>
                  <a:pt x="444397" y="1064253"/>
                </a:lnTo>
                <a:lnTo>
                  <a:pt x="492469" y="1070703"/>
                </a:lnTo>
                <a:lnTo>
                  <a:pt x="541782" y="1072895"/>
                </a:lnTo>
                <a:lnTo>
                  <a:pt x="591094" y="1070703"/>
                </a:lnTo>
                <a:lnTo>
                  <a:pt x="639166" y="1064253"/>
                </a:lnTo>
                <a:lnTo>
                  <a:pt x="685807" y="1053734"/>
                </a:lnTo>
                <a:lnTo>
                  <a:pt x="730824" y="1039336"/>
                </a:lnTo>
                <a:lnTo>
                  <a:pt x="774028" y="1021248"/>
                </a:lnTo>
                <a:lnTo>
                  <a:pt x="815227" y="999659"/>
                </a:lnTo>
                <a:lnTo>
                  <a:pt x="854228" y="974758"/>
                </a:lnTo>
                <a:lnTo>
                  <a:pt x="890842" y="946736"/>
                </a:lnTo>
                <a:lnTo>
                  <a:pt x="924877" y="915781"/>
                </a:lnTo>
                <a:lnTo>
                  <a:pt x="956141" y="882082"/>
                </a:lnTo>
                <a:lnTo>
                  <a:pt x="984444" y="845829"/>
                </a:lnTo>
                <a:lnTo>
                  <a:pt x="1009593" y="807211"/>
                </a:lnTo>
                <a:lnTo>
                  <a:pt x="1031398" y="766418"/>
                </a:lnTo>
                <a:lnTo>
                  <a:pt x="1049668" y="723639"/>
                </a:lnTo>
                <a:lnTo>
                  <a:pt x="1064210" y="679063"/>
                </a:lnTo>
                <a:lnTo>
                  <a:pt x="1074834" y="632880"/>
                </a:lnTo>
                <a:lnTo>
                  <a:pt x="1081349" y="585278"/>
                </a:lnTo>
                <a:lnTo>
                  <a:pt x="1083564" y="536447"/>
                </a:lnTo>
                <a:lnTo>
                  <a:pt x="1081349" y="487617"/>
                </a:lnTo>
                <a:lnTo>
                  <a:pt x="1074834" y="440015"/>
                </a:lnTo>
                <a:lnTo>
                  <a:pt x="1064210" y="393832"/>
                </a:lnTo>
                <a:lnTo>
                  <a:pt x="1049668" y="349256"/>
                </a:lnTo>
                <a:lnTo>
                  <a:pt x="1031398" y="306477"/>
                </a:lnTo>
                <a:lnTo>
                  <a:pt x="1009593" y="265683"/>
                </a:lnTo>
                <a:lnTo>
                  <a:pt x="984444" y="227066"/>
                </a:lnTo>
                <a:lnTo>
                  <a:pt x="956141" y="190813"/>
                </a:lnTo>
                <a:lnTo>
                  <a:pt x="924877" y="157114"/>
                </a:lnTo>
                <a:lnTo>
                  <a:pt x="890842" y="126159"/>
                </a:lnTo>
                <a:lnTo>
                  <a:pt x="854228" y="98137"/>
                </a:lnTo>
                <a:lnTo>
                  <a:pt x="815227" y="73236"/>
                </a:lnTo>
                <a:lnTo>
                  <a:pt x="774028" y="51647"/>
                </a:lnTo>
                <a:lnTo>
                  <a:pt x="730824" y="33559"/>
                </a:lnTo>
                <a:lnTo>
                  <a:pt x="685807" y="19161"/>
                </a:lnTo>
                <a:lnTo>
                  <a:pt x="639166" y="8642"/>
                </a:lnTo>
                <a:lnTo>
                  <a:pt x="591094" y="2192"/>
                </a:lnTo>
                <a:lnTo>
                  <a:pt x="5417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80616" y="4355591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7"/>
                </a:moveTo>
                <a:lnTo>
                  <a:pt x="2214" y="487617"/>
                </a:lnTo>
                <a:lnTo>
                  <a:pt x="8729" y="440015"/>
                </a:lnTo>
                <a:lnTo>
                  <a:pt x="19353" y="393832"/>
                </a:lnTo>
                <a:lnTo>
                  <a:pt x="33895" y="349256"/>
                </a:lnTo>
                <a:lnTo>
                  <a:pt x="52165" y="306477"/>
                </a:lnTo>
                <a:lnTo>
                  <a:pt x="73970" y="265683"/>
                </a:lnTo>
                <a:lnTo>
                  <a:pt x="99119" y="227066"/>
                </a:lnTo>
                <a:lnTo>
                  <a:pt x="127422" y="190813"/>
                </a:lnTo>
                <a:lnTo>
                  <a:pt x="158686" y="157114"/>
                </a:lnTo>
                <a:lnTo>
                  <a:pt x="192721" y="126159"/>
                </a:lnTo>
                <a:lnTo>
                  <a:pt x="229335" y="98137"/>
                </a:lnTo>
                <a:lnTo>
                  <a:pt x="268336" y="73236"/>
                </a:lnTo>
                <a:lnTo>
                  <a:pt x="309535" y="51647"/>
                </a:lnTo>
                <a:lnTo>
                  <a:pt x="352739" y="33559"/>
                </a:lnTo>
                <a:lnTo>
                  <a:pt x="397756" y="19161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2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1"/>
                </a:lnTo>
                <a:lnTo>
                  <a:pt x="730824" y="33559"/>
                </a:lnTo>
                <a:lnTo>
                  <a:pt x="774028" y="51647"/>
                </a:lnTo>
                <a:lnTo>
                  <a:pt x="815227" y="73236"/>
                </a:lnTo>
                <a:lnTo>
                  <a:pt x="854228" y="98137"/>
                </a:lnTo>
                <a:lnTo>
                  <a:pt x="890842" y="126159"/>
                </a:lnTo>
                <a:lnTo>
                  <a:pt x="924877" y="157114"/>
                </a:lnTo>
                <a:lnTo>
                  <a:pt x="956141" y="190813"/>
                </a:lnTo>
                <a:lnTo>
                  <a:pt x="984444" y="227066"/>
                </a:lnTo>
                <a:lnTo>
                  <a:pt x="1009593" y="265683"/>
                </a:lnTo>
                <a:lnTo>
                  <a:pt x="1031398" y="306477"/>
                </a:lnTo>
                <a:lnTo>
                  <a:pt x="1049668" y="349256"/>
                </a:lnTo>
                <a:lnTo>
                  <a:pt x="1064210" y="393832"/>
                </a:lnTo>
                <a:lnTo>
                  <a:pt x="1074834" y="440015"/>
                </a:lnTo>
                <a:lnTo>
                  <a:pt x="1081349" y="487617"/>
                </a:lnTo>
                <a:lnTo>
                  <a:pt x="1083564" y="536447"/>
                </a:lnTo>
                <a:lnTo>
                  <a:pt x="1081349" y="585278"/>
                </a:lnTo>
                <a:lnTo>
                  <a:pt x="1074834" y="632880"/>
                </a:lnTo>
                <a:lnTo>
                  <a:pt x="1064210" y="679063"/>
                </a:lnTo>
                <a:lnTo>
                  <a:pt x="1049668" y="723639"/>
                </a:lnTo>
                <a:lnTo>
                  <a:pt x="1031398" y="766418"/>
                </a:lnTo>
                <a:lnTo>
                  <a:pt x="1009593" y="807211"/>
                </a:lnTo>
                <a:lnTo>
                  <a:pt x="984444" y="845829"/>
                </a:lnTo>
                <a:lnTo>
                  <a:pt x="956141" y="882082"/>
                </a:lnTo>
                <a:lnTo>
                  <a:pt x="924877" y="915781"/>
                </a:lnTo>
                <a:lnTo>
                  <a:pt x="890842" y="946736"/>
                </a:lnTo>
                <a:lnTo>
                  <a:pt x="854228" y="974758"/>
                </a:lnTo>
                <a:lnTo>
                  <a:pt x="815227" y="999659"/>
                </a:lnTo>
                <a:lnTo>
                  <a:pt x="774028" y="1021248"/>
                </a:lnTo>
                <a:lnTo>
                  <a:pt x="730824" y="1039336"/>
                </a:lnTo>
                <a:lnTo>
                  <a:pt x="685807" y="1053734"/>
                </a:lnTo>
                <a:lnTo>
                  <a:pt x="639166" y="1064253"/>
                </a:lnTo>
                <a:lnTo>
                  <a:pt x="591094" y="1070703"/>
                </a:lnTo>
                <a:lnTo>
                  <a:pt x="541782" y="1072895"/>
                </a:lnTo>
                <a:lnTo>
                  <a:pt x="492469" y="1070703"/>
                </a:lnTo>
                <a:lnTo>
                  <a:pt x="444397" y="1064253"/>
                </a:lnTo>
                <a:lnTo>
                  <a:pt x="397756" y="1053734"/>
                </a:lnTo>
                <a:lnTo>
                  <a:pt x="352739" y="1039336"/>
                </a:lnTo>
                <a:lnTo>
                  <a:pt x="309535" y="1021248"/>
                </a:lnTo>
                <a:lnTo>
                  <a:pt x="268336" y="999659"/>
                </a:lnTo>
                <a:lnTo>
                  <a:pt x="229335" y="974758"/>
                </a:lnTo>
                <a:lnTo>
                  <a:pt x="192721" y="946736"/>
                </a:lnTo>
                <a:lnTo>
                  <a:pt x="158686" y="915781"/>
                </a:lnTo>
                <a:lnTo>
                  <a:pt x="127422" y="882082"/>
                </a:lnTo>
                <a:lnTo>
                  <a:pt x="99119" y="845829"/>
                </a:lnTo>
                <a:lnTo>
                  <a:pt x="73970" y="807211"/>
                </a:lnTo>
                <a:lnTo>
                  <a:pt x="52165" y="766418"/>
                </a:lnTo>
                <a:lnTo>
                  <a:pt x="33895" y="723639"/>
                </a:lnTo>
                <a:lnTo>
                  <a:pt x="19353" y="679063"/>
                </a:lnTo>
                <a:lnTo>
                  <a:pt x="8729" y="632880"/>
                </a:lnTo>
                <a:lnTo>
                  <a:pt x="2214" y="585278"/>
                </a:lnTo>
                <a:lnTo>
                  <a:pt x="0" y="53644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05000" y="5626608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541782" y="0"/>
                </a:moveTo>
                <a:lnTo>
                  <a:pt x="492469" y="2192"/>
                </a:lnTo>
                <a:lnTo>
                  <a:pt x="444397" y="8642"/>
                </a:lnTo>
                <a:lnTo>
                  <a:pt x="397756" y="19162"/>
                </a:lnTo>
                <a:lnTo>
                  <a:pt x="352739" y="33560"/>
                </a:lnTo>
                <a:lnTo>
                  <a:pt x="309535" y="51649"/>
                </a:lnTo>
                <a:lnTo>
                  <a:pt x="268336" y="73239"/>
                </a:lnTo>
                <a:lnTo>
                  <a:pt x="229335" y="98140"/>
                </a:lnTo>
                <a:lnTo>
                  <a:pt x="192721" y="126163"/>
                </a:lnTo>
                <a:lnTo>
                  <a:pt x="158686" y="157119"/>
                </a:lnTo>
                <a:lnTo>
                  <a:pt x="127422" y="190818"/>
                </a:lnTo>
                <a:lnTo>
                  <a:pt x="99119" y="227071"/>
                </a:lnTo>
                <a:lnTo>
                  <a:pt x="73970" y="265689"/>
                </a:lnTo>
                <a:lnTo>
                  <a:pt x="52165" y="306482"/>
                </a:lnTo>
                <a:lnTo>
                  <a:pt x="33895" y="349261"/>
                </a:lnTo>
                <a:lnTo>
                  <a:pt x="19353" y="393836"/>
                </a:lnTo>
                <a:lnTo>
                  <a:pt x="8729" y="440019"/>
                </a:lnTo>
                <a:lnTo>
                  <a:pt x="2214" y="487619"/>
                </a:lnTo>
                <a:lnTo>
                  <a:pt x="0" y="536447"/>
                </a:lnTo>
                <a:lnTo>
                  <a:pt x="2214" y="585274"/>
                </a:lnTo>
                <a:lnTo>
                  <a:pt x="8729" y="632873"/>
                </a:lnTo>
                <a:lnTo>
                  <a:pt x="19353" y="679054"/>
                </a:lnTo>
                <a:lnTo>
                  <a:pt x="33895" y="723629"/>
                </a:lnTo>
                <a:lnTo>
                  <a:pt x="52165" y="766407"/>
                </a:lnTo>
                <a:lnTo>
                  <a:pt x="73970" y="807200"/>
                </a:lnTo>
                <a:lnTo>
                  <a:pt x="99119" y="845818"/>
                </a:lnTo>
                <a:lnTo>
                  <a:pt x="127422" y="882071"/>
                </a:lnTo>
                <a:lnTo>
                  <a:pt x="158686" y="915771"/>
                </a:lnTo>
                <a:lnTo>
                  <a:pt x="192721" y="946728"/>
                </a:lnTo>
                <a:lnTo>
                  <a:pt x="229335" y="974751"/>
                </a:lnTo>
                <a:lnTo>
                  <a:pt x="268336" y="999653"/>
                </a:lnTo>
                <a:lnTo>
                  <a:pt x="309535" y="1021244"/>
                </a:lnTo>
                <a:lnTo>
                  <a:pt x="352739" y="1039333"/>
                </a:lnTo>
                <a:lnTo>
                  <a:pt x="397756" y="1053733"/>
                </a:lnTo>
                <a:lnTo>
                  <a:pt x="444397" y="1064252"/>
                </a:lnTo>
                <a:lnTo>
                  <a:pt x="492469" y="1070703"/>
                </a:lnTo>
                <a:lnTo>
                  <a:pt x="541782" y="1072895"/>
                </a:lnTo>
                <a:lnTo>
                  <a:pt x="591094" y="1070703"/>
                </a:lnTo>
                <a:lnTo>
                  <a:pt x="639166" y="1064252"/>
                </a:lnTo>
                <a:lnTo>
                  <a:pt x="685807" y="1053733"/>
                </a:lnTo>
                <a:lnTo>
                  <a:pt x="730824" y="1039333"/>
                </a:lnTo>
                <a:lnTo>
                  <a:pt x="774028" y="1021244"/>
                </a:lnTo>
                <a:lnTo>
                  <a:pt x="815227" y="999653"/>
                </a:lnTo>
                <a:lnTo>
                  <a:pt x="854228" y="974751"/>
                </a:lnTo>
                <a:lnTo>
                  <a:pt x="890842" y="946728"/>
                </a:lnTo>
                <a:lnTo>
                  <a:pt x="924877" y="915771"/>
                </a:lnTo>
                <a:lnTo>
                  <a:pt x="956141" y="882071"/>
                </a:lnTo>
                <a:lnTo>
                  <a:pt x="984444" y="845818"/>
                </a:lnTo>
                <a:lnTo>
                  <a:pt x="1009593" y="807200"/>
                </a:lnTo>
                <a:lnTo>
                  <a:pt x="1031398" y="766407"/>
                </a:lnTo>
                <a:lnTo>
                  <a:pt x="1049668" y="723629"/>
                </a:lnTo>
                <a:lnTo>
                  <a:pt x="1064210" y="679054"/>
                </a:lnTo>
                <a:lnTo>
                  <a:pt x="1074834" y="632873"/>
                </a:lnTo>
                <a:lnTo>
                  <a:pt x="1081349" y="585274"/>
                </a:lnTo>
                <a:lnTo>
                  <a:pt x="1083564" y="536447"/>
                </a:lnTo>
                <a:lnTo>
                  <a:pt x="1081349" y="487619"/>
                </a:lnTo>
                <a:lnTo>
                  <a:pt x="1074834" y="440019"/>
                </a:lnTo>
                <a:lnTo>
                  <a:pt x="1064210" y="393836"/>
                </a:lnTo>
                <a:lnTo>
                  <a:pt x="1049668" y="349261"/>
                </a:lnTo>
                <a:lnTo>
                  <a:pt x="1031398" y="306482"/>
                </a:lnTo>
                <a:lnTo>
                  <a:pt x="1009593" y="265689"/>
                </a:lnTo>
                <a:lnTo>
                  <a:pt x="984444" y="227071"/>
                </a:lnTo>
                <a:lnTo>
                  <a:pt x="956141" y="190818"/>
                </a:lnTo>
                <a:lnTo>
                  <a:pt x="924877" y="157119"/>
                </a:lnTo>
                <a:lnTo>
                  <a:pt x="890842" y="126163"/>
                </a:lnTo>
                <a:lnTo>
                  <a:pt x="854228" y="98140"/>
                </a:lnTo>
                <a:lnTo>
                  <a:pt x="815227" y="73239"/>
                </a:lnTo>
                <a:lnTo>
                  <a:pt x="774028" y="51649"/>
                </a:lnTo>
                <a:lnTo>
                  <a:pt x="730824" y="33560"/>
                </a:lnTo>
                <a:lnTo>
                  <a:pt x="685807" y="19162"/>
                </a:lnTo>
                <a:lnTo>
                  <a:pt x="639166" y="8642"/>
                </a:lnTo>
                <a:lnTo>
                  <a:pt x="591094" y="2192"/>
                </a:lnTo>
                <a:lnTo>
                  <a:pt x="5417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05000" y="5626608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7"/>
                </a:moveTo>
                <a:lnTo>
                  <a:pt x="2214" y="487619"/>
                </a:lnTo>
                <a:lnTo>
                  <a:pt x="8729" y="440019"/>
                </a:lnTo>
                <a:lnTo>
                  <a:pt x="19353" y="393836"/>
                </a:lnTo>
                <a:lnTo>
                  <a:pt x="33895" y="349261"/>
                </a:lnTo>
                <a:lnTo>
                  <a:pt x="52165" y="306482"/>
                </a:lnTo>
                <a:lnTo>
                  <a:pt x="73970" y="265689"/>
                </a:lnTo>
                <a:lnTo>
                  <a:pt x="99119" y="227071"/>
                </a:lnTo>
                <a:lnTo>
                  <a:pt x="127422" y="190818"/>
                </a:lnTo>
                <a:lnTo>
                  <a:pt x="158686" y="157119"/>
                </a:lnTo>
                <a:lnTo>
                  <a:pt x="192721" y="126163"/>
                </a:lnTo>
                <a:lnTo>
                  <a:pt x="229335" y="98140"/>
                </a:lnTo>
                <a:lnTo>
                  <a:pt x="268336" y="73239"/>
                </a:lnTo>
                <a:lnTo>
                  <a:pt x="309535" y="51649"/>
                </a:lnTo>
                <a:lnTo>
                  <a:pt x="352739" y="33560"/>
                </a:lnTo>
                <a:lnTo>
                  <a:pt x="397756" y="19162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2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2"/>
                </a:lnTo>
                <a:lnTo>
                  <a:pt x="730824" y="33560"/>
                </a:lnTo>
                <a:lnTo>
                  <a:pt x="774028" y="51649"/>
                </a:lnTo>
                <a:lnTo>
                  <a:pt x="815227" y="73239"/>
                </a:lnTo>
                <a:lnTo>
                  <a:pt x="854228" y="98140"/>
                </a:lnTo>
                <a:lnTo>
                  <a:pt x="890842" y="126163"/>
                </a:lnTo>
                <a:lnTo>
                  <a:pt x="924877" y="157119"/>
                </a:lnTo>
                <a:lnTo>
                  <a:pt x="956141" y="190818"/>
                </a:lnTo>
                <a:lnTo>
                  <a:pt x="984444" y="227071"/>
                </a:lnTo>
                <a:lnTo>
                  <a:pt x="1009593" y="265689"/>
                </a:lnTo>
                <a:lnTo>
                  <a:pt x="1031398" y="306482"/>
                </a:lnTo>
                <a:lnTo>
                  <a:pt x="1049668" y="349261"/>
                </a:lnTo>
                <a:lnTo>
                  <a:pt x="1064210" y="393836"/>
                </a:lnTo>
                <a:lnTo>
                  <a:pt x="1074834" y="440019"/>
                </a:lnTo>
                <a:lnTo>
                  <a:pt x="1081349" y="487619"/>
                </a:lnTo>
                <a:lnTo>
                  <a:pt x="1083564" y="536447"/>
                </a:lnTo>
                <a:lnTo>
                  <a:pt x="1081349" y="585274"/>
                </a:lnTo>
                <a:lnTo>
                  <a:pt x="1074834" y="632873"/>
                </a:lnTo>
                <a:lnTo>
                  <a:pt x="1064210" y="679054"/>
                </a:lnTo>
                <a:lnTo>
                  <a:pt x="1049668" y="723629"/>
                </a:lnTo>
                <a:lnTo>
                  <a:pt x="1031398" y="766407"/>
                </a:lnTo>
                <a:lnTo>
                  <a:pt x="1009593" y="807200"/>
                </a:lnTo>
                <a:lnTo>
                  <a:pt x="984444" y="845818"/>
                </a:lnTo>
                <a:lnTo>
                  <a:pt x="956141" y="882071"/>
                </a:lnTo>
                <a:lnTo>
                  <a:pt x="924877" y="915771"/>
                </a:lnTo>
                <a:lnTo>
                  <a:pt x="890842" y="946728"/>
                </a:lnTo>
                <a:lnTo>
                  <a:pt x="854228" y="974751"/>
                </a:lnTo>
                <a:lnTo>
                  <a:pt x="815227" y="999653"/>
                </a:lnTo>
                <a:lnTo>
                  <a:pt x="774028" y="1021244"/>
                </a:lnTo>
                <a:lnTo>
                  <a:pt x="730824" y="1039333"/>
                </a:lnTo>
                <a:lnTo>
                  <a:pt x="685807" y="1053733"/>
                </a:lnTo>
                <a:lnTo>
                  <a:pt x="639166" y="1064252"/>
                </a:lnTo>
                <a:lnTo>
                  <a:pt x="591094" y="1070703"/>
                </a:lnTo>
                <a:lnTo>
                  <a:pt x="541782" y="1072895"/>
                </a:lnTo>
                <a:lnTo>
                  <a:pt x="492469" y="1070703"/>
                </a:lnTo>
                <a:lnTo>
                  <a:pt x="444397" y="1064252"/>
                </a:lnTo>
                <a:lnTo>
                  <a:pt x="397756" y="1053733"/>
                </a:lnTo>
                <a:lnTo>
                  <a:pt x="352739" y="1039333"/>
                </a:lnTo>
                <a:lnTo>
                  <a:pt x="309535" y="1021244"/>
                </a:lnTo>
                <a:lnTo>
                  <a:pt x="268336" y="999653"/>
                </a:lnTo>
                <a:lnTo>
                  <a:pt x="229335" y="974751"/>
                </a:lnTo>
                <a:lnTo>
                  <a:pt x="192721" y="946728"/>
                </a:lnTo>
                <a:lnTo>
                  <a:pt x="158686" y="915771"/>
                </a:lnTo>
                <a:lnTo>
                  <a:pt x="127422" y="882071"/>
                </a:lnTo>
                <a:lnTo>
                  <a:pt x="99119" y="845818"/>
                </a:lnTo>
                <a:lnTo>
                  <a:pt x="73970" y="807200"/>
                </a:lnTo>
                <a:lnTo>
                  <a:pt x="52165" y="766407"/>
                </a:lnTo>
                <a:lnTo>
                  <a:pt x="33895" y="723629"/>
                </a:lnTo>
                <a:lnTo>
                  <a:pt x="19353" y="679054"/>
                </a:lnTo>
                <a:lnTo>
                  <a:pt x="8729" y="632873"/>
                </a:lnTo>
                <a:lnTo>
                  <a:pt x="2214" y="585274"/>
                </a:lnTo>
                <a:lnTo>
                  <a:pt x="0" y="53644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22808" y="3373628"/>
            <a:ext cx="240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08200" algn="l"/>
              </a:tabLst>
            </a:pPr>
            <a:r>
              <a:rPr sz="1800" spc="-10" dirty="0">
                <a:solidFill>
                  <a:srgbClr val="44536A"/>
                </a:solidFill>
                <a:latin typeface="Calibri"/>
                <a:cs typeface="Calibri"/>
              </a:rPr>
              <a:t>Processor</a:t>
            </a:r>
            <a:r>
              <a:rPr sz="18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Speed	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7" baseline="-2604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324735" y="4675454"/>
            <a:ext cx="319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7" baseline="-26041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288158" y="5953150"/>
            <a:ext cx="3194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baseline="-2604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905000" y="1729739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541782" y="0"/>
                </a:moveTo>
                <a:lnTo>
                  <a:pt x="492469" y="2192"/>
                </a:lnTo>
                <a:lnTo>
                  <a:pt x="444397" y="8642"/>
                </a:lnTo>
                <a:lnTo>
                  <a:pt x="397756" y="19161"/>
                </a:lnTo>
                <a:lnTo>
                  <a:pt x="352739" y="33559"/>
                </a:lnTo>
                <a:lnTo>
                  <a:pt x="309535" y="51647"/>
                </a:lnTo>
                <a:lnTo>
                  <a:pt x="268336" y="73236"/>
                </a:lnTo>
                <a:lnTo>
                  <a:pt x="229335" y="98137"/>
                </a:lnTo>
                <a:lnTo>
                  <a:pt x="192721" y="126159"/>
                </a:lnTo>
                <a:lnTo>
                  <a:pt x="158686" y="157114"/>
                </a:lnTo>
                <a:lnTo>
                  <a:pt x="127422" y="190813"/>
                </a:lnTo>
                <a:lnTo>
                  <a:pt x="99119" y="227066"/>
                </a:lnTo>
                <a:lnTo>
                  <a:pt x="73970" y="265684"/>
                </a:lnTo>
                <a:lnTo>
                  <a:pt x="52165" y="306477"/>
                </a:lnTo>
                <a:lnTo>
                  <a:pt x="33895" y="349256"/>
                </a:lnTo>
                <a:lnTo>
                  <a:pt x="19353" y="393832"/>
                </a:lnTo>
                <a:lnTo>
                  <a:pt x="8729" y="440015"/>
                </a:lnTo>
                <a:lnTo>
                  <a:pt x="2214" y="487617"/>
                </a:lnTo>
                <a:lnTo>
                  <a:pt x="0" y="536448"/>
                </a:lnTo>
                <a:lnTo>
                  <a:pt x="2214" y="585278"/>
                </a:lnTo>
                <a:lnTo>
                  <a:pt x="8729" y="632880"/>
                </a:lnTo>
                <a:lnTo>
                  <a:pt x="19353" y="679063"/>
                </a:lnTo>
                <a:lnTo>
                  <a:pt x="33895" y="723639"/>
                </a:lnTo>
                <a:lnTo>
                  <a:pt x="52165" y="766418"/>
                </a:lnTo>
                <a:lnTo>
                  <a:pt x="73970" y="807212"/>
                </a:lnTo>
                <a:lnTo>
                  <a:pt x="99119" y="845829"/>
                </a:lnTo>
                <a:lnTo>
                  <a:pt x="127422" y="882082"/>
                </a:lnTo>
                <a:lnTo>
                  <a:pt x="158686" y="915781"/>
                </a:lnTo>
                <a:lnTo>
                  <a:pt x="192721" y="946736"/>
                </a:lnTo>
                <a:lnTo>
                  <a:pt x="229335" y="974758"/>
                </a:lnTo>
                <a:lnTo>
                  <a:pt x="268336" y="999659"/>
                </a:lnTo>
                <a:lnTo>
                  <a:pt x="309535" y="1021248"/>
                </a:lnTo>
                <a:lnTo>
                  <a:pt x="352739" y="1039336"/>
                </a:lnTo>
                <a:lnTo>
                  <a:pt x="397756" y="1053734"/>
                </a:lnTo>
                <a:lnTo>
                  <a:pt x="444397" y="1064253"/>
                </a:lnTo>
                <a:lnTo>
                  <a:pt x="492469" y="1070703"/>
                </a:lnTo>
                <a:lnTo>
                  <a:pt x="541782" y="1072896"/>
                </a:lnTo>
                <a:lnTo>
                  <a:pt x="591094" y="1070703"/>
                </a:lnTo>
                <a:lnTo>
                  <a:pt x="639166" y="1064253"/>
                </a:lnTo>
                <a:lnTo>
                  <a:pt x="685807" y="1053734"/>
                </a:lnTo>
                <a:lnTo>
                  <a:pt x="730824" y="1039336"/>
                </a:lnTo>
                <a:lnTo>
                  <a:pt x="774028" y="1021248"/>
                </a:lnTo>
                <a:lnTo>
                  <a:pt x="815227" y="999659"/>
                </a:lnTo>
                <a:lnTo>
                  <a:pt x="854228" y="974758"/>
                </a:lnTo>
                <a:lnTo>
                  <a:pt x="890842" y="946736"/>
                </a:lnTo>
                <a:lnTo>
                  <a:pt x="924877" y="915781"/>
                </a:lnTo>
                <a:lnTo>
                  <a:pt x="956141" y="882082"/>
                </a:lnTo>
                <a:lnTo>
                  <a:pt x="984444" y="845829"/>
                </a:lnTo>
                <a:lnTo>
                  <a:pt x="1009593" y="807212"/>
                </a:lnTo>
                <a:lnTo>
                  <a:pt x="1031398" y="766418"/>
                </a:lnTo>
                <a:lnTo>
                  <a:pt x="1049668" y="723639"/>
                </a:lnTo>
                <a:lnTo>
                  <a:pt x="1064210" y="679063"/>
                </a:lnTo>
                <a:lnTo>
                  <a:pt x="1074834" y="632880"/>
                </a:lnTo>
                <a:lnTo>
                  <a:pt x="1081349" y="585278"/>
                </a:lnTo>
                <a:lnTo>
                  <a:pt x="1083564" y="536448"/>
                </a:lnTo>
                <a:lnTo>
                  <a:pt x="1081349" y="487617"/>
                </a:lnTo>
                <a:lnTo>
                  <a:pt x="1074834" y="440015"/>
                </a:lnTo>
                <a:lnTo>
                  <a:pt x="1064210" y="393832"/>
                </a:lnTo>
                <a:lnTo>
                  <a:pt x="1049668" y="349256"/>
                </a:lnTo>
                <a:lnTo>
                  <a:pt x="1031398" y="306477"/>
                </a:lnTo>
                <a:lnTo>
                  <a:pt x="1009593" y="265684"/>
                </a:lnTo>
                <a:lnTo>
                  <a:pt x="984444" y="227066"/>
                </a:lnTo>
                <a:lnTo>
                  <a:pt x="956141" y="190813"/>
                </a:lnTo>
                <a:lnTo>
                  <a:pt x="924877" y="157114"/>
                </a:lnTo>
                <a:lnTo>
                  <a:pt x="890842" y="126159"/>
                </a:lnTo>
                <a:lnTo>
                  <a:pt x="854228" y="98137"/>
                </a:lnTo>
                <a:lnTo>
                  <a:pt x="815227" y="73236"/>
                </a:lnTo>
                <a:lnTo>
                  <a:pt x="774028" y="51647"/>
                </a:lnTo>
                <a:lnTo>
                  <a:pt x="730824" y="33559"/>
                </a:lnTo>
                <a:lnTo>
                  <a:pt x="685807" y="19161"/>
                </a:lnTo>
                <a:lnTo>
                  <a:pt x="639166" y="8642"/>
                </a:lnTo>
                <a:lnTo>
                  <a:pt x="591094" y="2192"/>
                </a:lnTo>
                <a:lnTo>
                  <a:pt x="54178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05000" y="1729739"/>
            <a:ext cx="1083945" cy="1073150"/>
          </a:xfrm>
          <a:custGeom>
            <a:avLst/>
            <a:gdLst/>
            <a:ahLst/>
            <a:cxnLst/>
            <a:rect l="l" t="t" r="r" b="b"/>
            <a:pathLst>
              <a:path w="1083945" h="1073150">
                <a:moveTo>
                  <a:pt x="0" y="536448"/>
                </a:moveTo>
                <a:lnTo>
                  <a:pt x="2214" y="487617"/>
                </a:lnTo>
                <a:lnTo>
                  <a:pt x="8729" y="440015"/>
                </a:lnTo>
                <a:lnTo>
                  <a:pt x="19353" y="393832"/>
                </a:lnTo>
                <a:lnTo>
                  <a:pt x="33895" y="349256"/>
                </a:lnTo>
                <a:lnTo>
                  <a:pt x="52165" y="306477"/>
                </a:lnTo>
                <a:lnTo>
                  <a:pt x="73970" y="265684"/>
                </a:lnTo>
                <a:lnTo>
                  <a:pt x="99119" y="227066"/>
                </a:lnTo>
                <a:lnTo>
                  <a:pt x="127422" y="190813"/>
                </a:lnTo>
                <a:lnTo>
                  <a:pt x="158686" y="157114"/>
                </a:lnTo>
                <a:lnTo>
                  <a:pt x="192721" y="126159"/>
                </a:lnTo>
                <a:lnTo>
                  <a:pt x="229335" y="98137"/>
                </a:lnTo>
                <a:lnTo>
                  <a:pt x="268336" y="73236"/>
                </a:lnTo>
                <a:lnTo>
                  <a:pt x="309535" y="51647"/>
                </a:lnTo>
                <a:lnTo>
                  <a:pt x="352739" y="33559"/>
                </a:lnTo>
                <a:lnTo>
                  <a:pt x="397756" y="19161"/>
                </a:lnTo>
                <a:lnTo>
                  <a:pt x="444397" y="8642"/>
                </a:lnTo>
                <a:lnTo>
                  <a:pt x="492469" y="2192"/>
                </a:lnTo>
                <a:lnTo>
                  <a:pt x="541782" y="0"/>
                </a:lnTo>
                <a:lnTo>
                  <a:pt x="591094" y="2192"/>
                </a:lnTo>
                <a:lnTo>
                  <a:pt x="639166" y="8642"/>
                </a:lnTo>
                <a:lnTo>
                  <a:pt x="685807" y="19161"/>
                </a:lnTo>
                <a:lnTo>
                  <a:pt x="730824" y="33559"/>
                </a:lnTo>
                <a:lnTo>
                  <a:pt x="774028" y="51647"/>
                </a:lnTo>
                <a:lnTo>
                  <a:pt x="815227" y="73236"/>
                </a:lnTo>
                <a:lnTo>
                  <a:pt x="854228" y="98137"/>
                </a:lnTo>
                <a:lnTo>
                  <a:pt x="890842" y="126159"/>
                </a:lnTo>
                <a:lnTo>
                  <a:pt x="924877" y="157114"/>
                </a:lnTo>
                <a:lnTo>
                  <a:pt x="956141" y="190813"/>
                </a:lnTo>
                <a:lnTo>
                  <a:pt x="984444" y="227066"/>
                </a:lnTo>
                <a:lnTo>
                  <a:pt x="1009593" y="265684"/>
                </a:lnTo>
                <a:lnTo>
                  <a:pt x="1031398" y="306477"/>
                </a:lnTo>
                <a:lnTo>
                  <a:pt x="1049668" y="349256"/>
                </a:lnTo>
                <a:lnTo>
                  <a:pt x="1064210" y="393832"/>
                </a:lnTo>
                <a:lnTo>
                  <a:pt x="1074834" y="440015"/>
                </a:lnTo>
                <a:lnTo>
                  <a:pt x="1081349" y="487617"/>
                </a:lnTo>
                <a:lnTo>
                  <a:pt x="1083564" y="536448"/>
                </a:lnTo>
                <a:lnTo>
                  <a:pt x="1081349" y="585278"/>
                </a:lnTo>
                <a:lnTo>
                  <a:pt x="1074834" y="632880"/>
                </a:lnTo>
                <a:lnTo>
                  <a:pt x="1064210" y="679063"/>
                </a:lnTo>
                <a:lnTo>
                  <a:pt x="1049668" y="723639"/>
                </a:lnTo>
                <a:lnTo>
                  <a:pt x="1031398" y="766418"/>
                </a:lnTo>
                <a:lnTo>
                  <a:pt x="1009593" y="807212"/>
                </a:lnTo>
                <a:lnTo>
                  <a:pt x="984444" y="845829"/>
                </a:lnTo>
                <a:lnTo>
                  <a:pt x="956141" y="882082"/>
                </a:lnTo>
                <a:lnTo>
                  <a:pt x="924877" y="915781"/>
                </a:lnTo>
                <a:lnTo>
                  <a:pt x="890842" y="946736"/>
                </a:lnTo>
                <a:lnTo>
                  <a:pt x="854228" y="974758"/>
                </a:lnTo>
                <a:lnTo>
                  <a:pt x="815227" y="999659"/>
                </a:lnTo>
                <a:lnTo>
                  <a:pt x="774028" y="1021248"/>
                </a:lnTo>
                <a:lnTo>
                  <a:pt x="730824" y="1039336"/>
                </a:lnTo>
                <a:lnTo>
                  <a:pt x="685807" y="1053734"/>
                </a:lnTo>
                <a:lnTo>
                  <a:pt x="639166" y="1064253"/>
                </a:lnTo>
                <a:lnTo>
                  <a:pt x="591094" y="1070703"/>
                </a:lnTo>
                <a:lnTo>
                  <a:pt x="541782" y="1072896"/>
                </a:lnTo>
                <a:lnTo>
                  <a:pt x="492469" y="1070703"/>
                </a:lnTo>
                <a:lnTo>
                  <a:pt x="444397" y="1064253"/>
                </a:lnTo>
                <a:lnTo>
                  <a:pt x="397756" y="1053734"/>
                </a:lnTo>
                <a:lnTo>
                  <a:pt x="352739" y="1039336"/>
                </a:lnTo>
                <a:lnTo>
                  <a:pt x="309535" y="1021248"/>
                </a:lnTo>
                <a:lnTo>
                  <a:pt x="268336" y="999659"/>
                </a:lnTo>
                <a:lnTo>
                  <a:pt x="229335" y="974758"/>
                </a:lnTo>
                <a:lnTo>
                  <a:pt x="192721" y="946736"/>
                </a:lnTo>
                <a:lnTo>
                  <a:pt x="158686" y="915781"/>
                </a:lnTo>
                <a:lnTo>
                  <a:pt x="127422" y="882082"/>
                </a:lnTo>
                <a:lnTo>
                  <a:pt x="99119" y="845829"/>
                </a:lnTo>
                <a:lnTo>
                  <a:pt x="73970" y="807211"/>
                </a:lnTo>
                <a:lnTo>
                  <a:pt x="52165" y="766418"/>
                </a:lnTo>
                <a:lnTo>
                  <a:pt x="33895" y="723639"/>
                </a:lnTo>
                <a:lnTo>
                  <a:pt x="19353" y="679063"/>
                </a:lnTo>
                <a:lnTo>
                  <a:pt x="8729" y="632880"/>
                </a:lnTo>
                <a:lnTo>
                  <a:pt x="2214" y="585278"/>
                </a:lnTo>
                <a:lnTo>
                  <a:pt x="0" y="53644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275967" y="1992629"/>
            <a:ext cx="319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400" b="1" spc="-7" baseline="-26041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 baseline="-26041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472792" y="1434878"/>
            <a:ext cx="2247538" cy="5527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Date Placeholder 7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73" name="Footer Placeholder 7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48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3217" y="368553"/>
            <a:ext cx="18453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5" dirty="0">
                <a:solidFill>
                  <a:srgbClr val="C00000"/>
                </a:solidFill>
                <a:latin typeface="Times New Roman"/>
                <a:cs typeface="Times New Roman"/>
              </a:rPr>
              <a:t>W</a:t>
            </a: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eights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755" y="1080516"/>
            <a:ext cx="10272522" cy="1704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5755" y="2865120"/>
            <a:ext cx="10272522" cy="1706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5755" y="4649723"/>
            <a:ext cx="10272522" cy="17061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69238" y="892316"/>
            <a:ext cx="9932670" cy="521779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600" b="0" spc="-20" dirty="0">
                <a:latin typeface="Calibri Light"/>
                <a:cs typeface="Calibri Light"/>
              </a:rPr>
              <a:t>Weights </a:t>
            </a:r>
            <a:r>
              <a:rPr sz="2600" b="0" spc="-10" dirty="0">
                <a:latin typeface="Calibri Light"/>
                <a:cs typeface="Calibri Light"/>
              </a:rPr>
              <a:t>correspond </a:t>
            </a:r>
            <a:r>
              <a:rPr sz="2600" b="0" spc="-15" dirty="0">
                <a:latin typeface="Calibri Light"/>
                <a:cs typeface="Calibri Light"/>
              </a:rPr>
              <a:t>to </a:t>
            </a:r>
            <a:r>
              <a:rPr sz="2600" b="0" spc="-5" dirty="0">
                <a:latin typeface="Calibri Light"/>
                <a:cs typeface="Calibri Light"/>
              </a:rPr>
              <a:t>each</a:t>
            </a:r>
            <a:r>
              <a:rPr sz="2600" b="0" dirty="0">
                <a:latin typeface="Calibri Light"/>
                <a:cs typeface="Calibri Light"/>
              </a:rPr>
              <a:t> </a:t>
            </a:r>
            <a:r>
              <a:rPr sz="2600" b="0" spc="-20" dirty="0">
                <a:latin typeface="Calibri Light"/>
                <a:cs typeface="Calibri Light"/>
              </a:rPr>
              <a:t>feature.</a:t>
            </a:r>
            <a:endParaRPr sz="260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600" b="0" spc="-20" dirty="0">
                <a:latin typeface="Calibri Light"/>
                <a:cs typeface="Calibri Light"/>
              </a:rPr>
              <a:t>Weights </a:t>
            </a:r>
            <a:r>
              <a:rPr sz="2600" b="0" spc="-5" dirty="0">
                <a:latin typeface="Calibri Light"/>
                <a:cs typeface="Calibri Light"/>
              </a:rPr>
              <a:t>denote how </a:t>
            </a:r>
            <a:r>
              <a:rPr sz="2600" b="0" dirty="0">
                <a:latin typeface="Calibri Light"/>
                <a:cs typeface="Calibri Light"/>
              </a:rPr>
              <a:t>much the </a:t>
            </a:r>
            <a:r>
              <a:rPr sz="2600" b="0" spc="-20" dirty="0">
                <a:latin typeface="Calibri Light"/>
                <a:cs typeface="Calibri Light"/>
              </a:rPr>
              <a:t>feature </a:t>
            </a:r>
            <a:r>
              <a:rPr sz="2600" b="0" spc="-25" dirty="0">
                <a:latin typeface="Calibri Light"/>
                <a:cs typeface="Calibri Light"/>
              </a:rPr>
              <a:t>matters </a:t>
            </a:r>
            <a:r>
              <a:rPr sz="2600" b="0" dirty="0">
                <a:latin typeface="Calibri Light"/>
                <a:cs typeface="Calibri Light"/>
              </a:rPr>
              <a:t>in the</a:t>
            </a:r>
            <a:r>
              <a:rPr sz="2600" b="0" spc="-25" dirty="0">
                <a:latin typeface="Calibri Light"/>
                <a:cs typeface="Calibri Light"/>
              </a:rPr>
              <a:t> </a:t>
            </a:r>
            <a:r>
              <a:rPr sz="2600" b="0" dirty="0">
                <a:latin typeface="Calibri Light"/>
                <a:cs typeface="Calibri Light"/>
              </a:rPr>
              <a:t>model.</a:t>
            </a:r>
            <a:endParaRPr sz="2600">
              <a:latin typeface="Calibri Light"/>
              <a:cs typeface="Calibri Light"/>
            </a:endParaRPr>
          </a:p>
          <a:p>
            <a:pPr marL="12700" marR="6350">
              <a:lnSpc>
                <a:spcPts val="2860"/>
              </a:lnSpc>
              <a:spcBef>
                <a:spcPts val="1165"/>
              </a:spcBef>
            </a:pPr>
            <a:r>
              <a:rPr sz="2600" b="0" spc="-5" dirty="0">
                <a:latin typeface="Calibri Light"/>
                <a:cs typeface="Calibri Light"/>
              </a:rPr>
              <a:t>Higher </a:t>
            </a:r>
            <a:r>
              <a:rPr sz="2600" b="0" spc="-10" dirty="0">
                <a:latin typeface="Calibri Light"/>
                <a:cs typeface="Calibri Light"/>
              </a:rPr>
              <a:t>weight </a:t>
            </a:r>
            <a:r>
              <a:rPr sz="2600" b="0" dirty="0">
                <a:latin typeface="Calibri Light"/>
                <a:cs typeface="Calibri Light"/>
              </a:rPr>
              <a:t>of a particular </a:t>
            </a:r>
            <a:r>
              <a:rPr sz="2600" b="0" spc="-25" dirty="0">
                <a:latin typeface="Calibri Light"/>
                <a:cs typeface="Calibri Light"/>
              </a:rPr>
              <a:t>feature </a:t>
            </a:r>
            <a:r>
              <a:rPr sz="2600" b="0" spc="-5" dirty="0">
                <a:latin typeface="Calibri Light"/>
                <a:cs typeface="Calibri Light"/>
              </a:rPr>
              <a:t>means </a:t>
            </a:r>
            <a:r>
              <a:rPr sz="2600" b="0" spc="-10" dirty="0">
                <a:latin typeface="Calibri Light"/>
                <a:cs typeface="Calibri Light"/>
              </a:rPr>
              <a:t>that </a:t>
            </a:r>
            <a:r>
              <a:rPr sz="2600" b="0" dirty="0">
                <a:latin typeface="Calibri Light"/>
                <a:cs typeface="Calibri Light"/>
              </a:rPr>
              <a:t>it is </a:t>
            </a:r>
            <a:r>
              <a:rPr sz="2600" b="0" spc="-10" dirty="0">
                <a:latin typeface="Calibri Light"/>
                <a:cs typeface="Calibri Light"/>
              </a:rPr>
              <a:t>more important </a:t>
            </a:r>
            <a:r>
              <a:rPr sz="2600" b="0" dirty="0">
                <a:latin typeface="Calibri Light"/>
                <a:cs typeface="Calibri Light"/>
              </a:rPr>
              <a:t>in  deciding the </a:t>
            </a:r>
            <a:r>
              <a:rPr sz="2600" b="0" spc="-15" dirty="0">
                <a:latin typeface="Calibri Light"/>
                <a:cs typeface="Calibri Light"/>
              </a:rPr>
              <a:t>outcome </a:t>
            </a:r>
            <a:r>
              <a:rPr sz="2600" b="0" spc="-5" dirty="0">
                <a:latin typeface="Calibri Light"/>
                <a:cs typeface="Calibri Light"/>
              </a:rPr>
              <a:t>of </a:t>
            </a:r>
            <a:r>
              <a:rPr sz="2600" b="0" dirty="0">
                <a:latin typeface="Calibri Light"/>
                <a:cs typeface="Calibri Light"/>
              </a:rPr>
              <a:t>the</a:t>
            </a:r>
            <a:r>
              <a:rPr sz="2600" b="0" spc="-35" dirty="0">
                <a:latin typeface="Calibri Light"/>
                <a:cs typeface="Calibri Light"/>
              </a:rPr>
              <a:t> </a:t>
            </a:r>
            <a:r>
              <a:rPr sz="2600" b="0" dirty="0">
                <a:latin typeface="Calibri Light"/>
                <a:cs typeface="Calibri Light"/>
              </a:rPr>
              <a:t>model.</a:t>
            </a:r>
            <a:endParaRPr sz="2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715" algn="just">
              <a:lnSpc>
                <a:spcPct val="91600"/>
              </a:lnSpc>
            </a:pPr>
            <a:r>
              <a:rPr sz="2600" b="0" spc="-20" dirty="0">
                <a:latin typeface="Calibri Light"/>
                <a:cs typeface="Calibri Light"/>
              </a:rPr>
              <a:t>Weights </a:t>
            </a:r>
            <a:r>
              <a:rPr sz="2600" b="0" dirty="0">
                <a:latin typeface="Calibri Light"/>
                <a:cs typeface="Calibri Light"/>
              </a:rPr>
              <a:t>of a </a:t>
            </a:r>
            <a:r>
              <a:rPr sz="2600" b="0" spc="-20" dirty="0">
                <a:latin typeface="Calibri Light"/>
                <a:cs typeface="Calibri Light"/>
              </a:rPr>
              <a:t>feature </a:t>
            </a:r>
            <a:r>
              <a:rPr sz="2600" b="0" spc="-15" dirty="0">
                <a:latin typeface="Calibri Light"/>
                <a:cs typeface="Calibri Light"/>
              </a:rPr>
              <a:t>represent that </a:t>
            </a:r>
            <a:r>
              <a:rPr sz="2600" b="0" spc="-5" dirty="0">
                <a:latin typeface="Calibri Light"/>
                <a:cs typeface="Calibri Light"/>
              </a:rPr>
              <a:t>how much evidence </a:t>
            </a:r>
            <a:r>
              <a:rPr sz="2600" b="0" dirty="0">
                <a:latin typeface="Calibri Light"/>
                <a:cs typeface="Calibri Light"/>
              </a:rPr>
              <a:t>it </a:t>
            </a:r>
            <a:r>
              <a:rPr sz="2600" b="0" spc="-5" dirty="0">
                <a:latin typeface="Calibri Light"/>
                <a:cs typeface="Calibri Light"/>
              </a:rPr>
              <a:t>gives </a:t>
            </a:r>
            <a:r>
              <a:rPr sz="2600" b="0" dirty="0">
                <a:latin typeface="Calibri Light"/>
                <a:cs typeface="Calibri Light"/>
              </a:rPr>
              <a:t>in </a:t>
            </a:r>
            <a:r>
              <a:rPr sz="2600" b="0" spc="-35" dirty="0">
                <a:latin typeface="Calibri Light"/>
                <a:cs typeface="Calibri Light"/>
              </a:rPr>
              <a:t>favor </a:t>
            </a:r>
            <a:r>
              <a:rPr sz="2600" b="0" spc="-5" dirty="0">
                <a:latin typeface="Calibri Light"/>
                <a:cs typeface="Calibri Light"/>
              </a:rPr>
              <a:t>or  </a:t>
            </a:r>
            <a:r>
              <a:rPr sz="2600" b="0" spc="-15" dirty="0">
                <a:latin typeface="Calibri Light"/>
                <a:cs typeface="Calibri Light"/>
              </a:rPr>
              <a:t>against </a:t>
            </a:r>
            <a:r>
              <a:rPr sz="2600" b="0" dirty="0">
                <a:latin typeface="Calibri Light"/>
                <a:cs typeface="Calibri Light"/>
              </a:rPr>
              <a:t>the </a:t>
            </a:r>
            <a:r>
              <a:rPr sz="2600" b="0" spc="-10" dirty="0">
                <a:latin typeface="Calibri Light"/>
                <a:cs typeface="Calibri Light"/>
              </a:rPr>
              <a:t>current </a:t>
            </a:r>
            <a:r>
              <a:rPr sz="2600" b="0" spc="-5" dirty="0">
                <a:latin typeface="Calibri Light"/>
                <a:cs typeface="Calibri Light"/>
              </a:rPr>
              <a:t>hypothesis </a:t>
            </a:r>
            <a:r>
              <a:rPr sz="2600" b="0" dirty="0">
                <a:latin typeface="Calibri Light"/>
                <a:cs typeface="Calibri Light"/>
              </a:rPr>
              <a:t>in </a:t>
            </a:r>
            <a:r>
              <a:rPr sz="2600" b="0" spc="-20" dirty="0">
                <a:latin typeface="Calibri Light"/>
                <a:cs typeface="Calibri Light"/>
              </a:rPr>
              <a:t>context </a:t>
            </a:r>
            <a:r>
              <a:rPr sz="2600" b="0" spc="-5" dirty="0">
                <a:latin typeface="Calibri Light"/>
                <a:cs typeface="Calibri Light"/>
              </a:rPr>
              <a:t>of </a:t>
            </a:r>
            <a:r>
              <a:rPr sz="2600" b="0" dirty="0">
                <a:latin typeface="Calibri Light"/>
                <a:cs typeface="Calibri Light"/>
              </a:rPr>
              <a:t>the </a:t>
            </a:r>
            <a:r>
              <a:rPr sz="2600" b="0" spc="-15" dirty="0">
                <a:latin typeface="Calibri Light"/>
                <a:cs typeface="Calibri Light"/>
              </a:rPr>
              <a:t>existence </a:t>
            </a:r>
            <a:r>
              <a:rPr sz="2600" b="0" spc="-5" dirty="0">
                <a:latin typeface="Calibri Light"/>
                <a:cs typeface="Calibri Light"/>
              </a:rPr>
              <a:t>or </a:t>
            </a:r>
            <a:r>
              <a:rPr sz="2600" b="0" spc="-10" dirty="0">
                <a:latin typeface="Calibri Light"/>
                <a:cs typeface="Calibri Light"/>
              </a:rPr>
              <a:t>non-existence  </a:t>
            </a:r>
            <a:r>
              <a:rPr sz="2600" b="0" spc="-5" dirty="0">
                <a:latin typeface="Calibri Light"/>
                <a:cs typeface="Calibri Light"/>
              </a:rPr>
              <a:t>of </a:t>
            </a:r>
            <a:r>
              <a:rPr sz="2600" b="0" dirty="0">
                <a:latin typeface="Calibri Light"/>
                <a:cs typeface="Calibri Light"/>
              </a:rPr>
              <a:t>the </a:t>
            </a:r>
            <a:r>
              <a:rPr sz="2600" b="0" spc="-15" dirty="0">
                <a:latin typeface="Calibri Light"/>
                <a:cs typeface="Calibri Light"/>
              </a:rPr>
              <a:t>pattern you </a:t>
            </a:r>
            <a:r>
              <a:rPr sz="2600" b="0" spc="-10" dirty="0">
                <a:latin typeface="Calibri Light"/>
                <a:cs typeface="Calibri Light"/>
              </a:rPr>
              <a:t>are </a:t>
            </a:r>
            <a:r>
              <a:rPr sz="2600" b="0" dirty="0">
                <a:latin typeface="Calibri Light"/>
                <a:cs typeface="Calibri Light"/>
              </a:rPr>
              <a:t>trying </a:t>
            </a:r>
            <a:r>
              <a:rPr sz="2600" b="0" spc="-15" dirty="0">
                <a:latin typeface="Calibri Light"/>
                <a:cs typeface="Calibri Light"/>
              </a:rPr>
              <a:t>to </a:t>
            </a:r>
            <a:r>
              <a:rPr sz="2600" b="0" spc="-5" dirty="0">
                <a:latin typeface="Calibri Light"/>
                <a:cs typeface="Calibri Light"/>
              </a:rPr>
              <a:t>identify </a:t>
            </a:r>
            <a:r>
              <a:rPr sz="2600" b="0" dirty="0">
                <a:latin typeface="Calibri Light"/>
                <a:cs typeface="Calibri Light"/>
              </a:rPr>
              <a:t>in the </a:t>
            </a:r>
            <a:r>
              <a:rPr sz="2600" b="0" spc="-10" dirty="0">
                <a:latin typeface="Calibri Light"/>
                <a:cs typeface="Calibri Light"/>
              </a:rPr>
              <a:t>current</a:t>
            </a:r>
            <a:r>
              <a:rPr sz="2600" b="0" spc="-25" dirty="0">
                <a:latin typeface="Calibri Light"/>
                <a:cs typeface="Calibri Light"/>
              </a:rPr>
              <a:t> </a:t>
            </a:r>
            <a:r>
              <a:rPr sz="2600" b="0" dirty="0">
                <a:latin typeface="Calibri Light"/>
                <a:cs typeface="Calibri Light"/>
              </a:rPr>
              <a:t>input.</a:t>
            </a:r>
            <a:endParaRPr sz="2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600" b="0" spc="-10" dirty="0">
                <a:latin typeface="Calibri Light"/>
                <a:cs typeface="Calibri Light"/>
              </a:rPr>
              <a:t>Generally weights are initialized</a:t>
            </a:r>
            <a:r>
              <a:rPr sz="2600" b="0" spc="-35" dirty="0">
                <a:latin typeface="Calibri Light"/>
                <a:cs typeface="Calibri Light"/>
              </a:rPr>
              <a:t> </a:t>
            </a:r>
            <a:r>
              <a:rPr sz="2600" b="0" spc="-25" dirty="0">
                <a:latin typeface="Calibri Light"/>
                <a:cs typeface="Calibri Light"/>
              </a:rPr>
              <a:t>randomly.</a:t>
            </a:r>
            <a:endParaRPr sz="2600">
              <a:latin typeface="Calibri Light"/>
              <a:cs typeface="Calibri Light"/>
            </a:endParaRPr>
          </a:p>
          <a:p>
            <a:pPr marL="12700" marR="5080">
              <a:lnSpc>
                <a:spcPts val="2860"/>
              </a:lnSpc>
              <a:spcBef>
                <a:spcPts val="1150"/>
              </a:spcBef>
            </a:pPr>
            <a:r>
              <a:rPr sz="2600" b="0" spc="-10" dirty="0">
                <a:latin typeface="Calibri Light"/>
                <a:cs typeface="Calibri Light"/>
              </a:rPr>
              <a:t>we </a:t>
            </a:r>
            <a:r>
              <a:rPr sz="2600" b="0" dirty="0">
                <a:latin typeface="Calibri Light"/>
                <a:cs typeface="Calibri Light"/>
              </a:rPr>
              <a:t>try </a:t>
            </a:r>
            <a:r>
              <a:rPr sz="2600" b="0" spc="-15" dirty="0">
                <a:latin typeface="Calibri Light"/>
                <a:cs typeface="Calibri Light"/>
              </a:rPr>
              <a:t>to </a:t>
            </a:r>
            <a:r>
              <a:rPr sz="2600" b="0" dirty="0">
                <a:latin typeface="Calibri Light"/>
                <a:cs typeface="Calibri Light"/>
              </a:rPr>
              <a:t>bring </a:t>
            </a:r>
            <a:r>
              <a:rPr sz="2600" b="0" spc="-5" dirty="0">
                <a:latin typeface="Calibri Light"/>
                <a:cs typeface="Calibri Light"/>
              </a:rPr>
              <a:t>them </a:t>
            </a:r>
            <a:r>
              <a:rPr sz="2600" b="0" spc="-20" dirty="0">
                <a:latin typeface="Calibri Light"/>
                <a:cs typeface="Calibri Light"/>
              </a:rPr>
              <a:t>to </a:t>
            </a:r>
            <a:r>
              <a:rPr sz="2600" b="0" dirty="0">
                <a:latin typeface="Calibri Light"/>
                <a:cs typeface="Calibri Light"/>
              </a:rPr>
              <a:t>near </a:t>
            </a:r>
            <a:r>
              <a:rPr sz="2600" b="0" spc="-5" dirty="0">
                <a:latin typeface="Calibri Light"/>
                <a:cs typeface="Calibri Light"/>
              </a:rPr>
              <a:t>optimal </a:t>
            </a:r>
            <a:r>
              <a:rPr sz="2600" b="0" spc="-10" dirty="0">
                <a:latin typeface="Calibri Light"/>
                <a:cs typeface="Calibri Light"/>
              </a:rPr>
              <a:t>values </a:t>
            </a:r>
            <a:r>
              <a:rPr sz="2600" b="0" dirty="0">
                <a:latin typeface="Calibri Light"/>
                <a:cs typeface="Calibri Light"/>
              </a:rPr>
              <a:t>so </a:t>
            </a:r>
            <a:r>
              <a:rPr sz="2600" b="0" spc="-10" dirty="0">
                <a:latin typeface="Calibri Light"/>
                <a:cs typeface="Calibri Light"/>
              </a:rPr>
              <a:t>that they </a:t>
            </a:r>
            <a:r>
              <a:rPr sz="2600" b="0" spc="-15" dirty="0">
                <a:latin typeface="Calibri Light"/>
                <a:cs typeface="Calibri Light"/>
              </a:rPr>
              <a:t>are </a:t>
            </a:r>
            <a:r>
              <a:rPr sz="2600" b="0" dirty="0">
                <a:latin typeface="Calibri Light"/>
                <a:cs typeface="Calibri Light"/>
              </a:rPr>
              <a:t>able </a:t>
            </a:r>
            <a:r>
              <a:rPr sz="2600" b="0" spc="-20" dirty="0">
                <a:latin typeface="Calibri Light"/>
                <a:cs typeface="Calibri Light"/>
              </a:rPr>
              <a:t>to </a:t>
            </a:r>
            <a:r>
              <a:rPr sz="2600" b="0" dirty="0">
                <a:latin typeface="Calibri Light"/>
                <a:cs typeface="Calibri Light"/>
              </a:rPr>
              <a:t>fit the  model </a:t>
            </a:r>
            <a:r>
              <a:rPr sz="2600" b="0" spc="-10" dirty="0">
                <a:latin typeface="Calibri Light"/>
                <a:cs typeface="Calibri Light"/>
              </a:rPr>
              <a:t>well </a:t>
            </a:r>
            <a:r>
              <a:rPr sz="2600" b="0" dirty="0">
                <a:latin typeface="Calibri Light"/>
                <a:cs typeface="Calibri Light"/>
              </a:rPr>
              <a:t>and </a:t>
            </a:r>
            <a:r>
              <a:rPr sz="2600" b="0" spc="-10" dirty="0">
                <a:latin typeface="Calibri Light"/>
                <a:cs typeface="Calibri Light"/>
              </a:rPr>
              <a:t>can </a:t>
            </a:r>
            <a:r>
              <a:rPr sz="2600" b="0" dirty="0">
                <a:latin typeface="Calibri Light"/>
                <a:cs typeface="Calibri Light"/>
              </a:rPr>
              <a:t>help in </a:t>
            </a:r>
            <a:r>
              <a:rPr sz="2600" b="0" spc="-5" dirty="0">
                <a:latin typeface="Calibri Light"/>
                <a:cs typeface="Calibri Light"/>
              </a:rPr>
              <a:t>prediction of </a:t>
            </a:r>
            <a:r>
              <a:rPr sz="2600" b="0" dirty="0">
                <a:latin typeface="Calibri Light"/>
                <a:cs typeface="Calibri Light"/>
              </a:rPr>
              <a:t>unseen</a:t>
            </a:r>
            <a:r>
              <a:rPr sz="2600" b="0" spc="-70" dirty="0">
                <a:latin typeface="Calibri Light"/>
                <a:cs typeface="Calibri Light"/>
              </a:rPr>
              <a:t> </a:t>
            </a:r>
            <a:r>
              <a:rPr sz="2600" b="0" spc="-10" dirty="0">
                <a:latin typeface="Calibri Light"/>
                <a:cs typeface="Calibri Light"/>
              </a:rPr>
              <a:t>values</a:t>
            </a:r>
            <a:endParaRPr sz="2600">
              <a:latin typeface="Calibri Light"/>
              <a:cs typeface="Calibri Ligh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4349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6221" y="351231"/>
            <a:ext cx="102044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Bias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5226" y="1272285"/>
            <a:ext cx="6153785" cy="47237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marR="5080" indent="-343535" algn="just">
              <a:lnSpc>
                <a:spcPct val="90000"/>
              </a:lnSpc>
              <a:spcBef>
                <a:spcPts val="385"/>
              </a:spcBef>
              <a:buFont typeface="Wingdings"/>
              <a:buChar char="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bias value allows the activation </a:t>
            </a:r>
            <a:r>
              <a:rPr sz="2400" dirty="0">
                <a:latin typeface="Times New Roman"/>
                <a:cs typeface="Times New Roman"/>
              </a:rPr>
              <a:t>function </a:t>
            </a:r>
            <a:r>
              <a:rPr sz="2400" spc="5" dirty="0">
                <a:latin typeface="Times New Roman"/>
                <a:cs typeface="Times New Roman"/>
              </a:rPr>
              <a:t>to  </a:t>
            </a:r>
            <a:r>
              <a:rPr sz="2400" spc="-5" dirty="0">
                <a:latin typeface="Times New Roman"/>
                <a:cs typeface="Times New Roman"/>
              </a:rPr>
              <a:t>be </a:t>
            </a:r>
            <a:r>
              <a:rPr sz="2400" dirty="0">
                <a:latin typeface="Times New Roman"/>
                <a:cs typeface="Times New Roman"/>
              </a:rPr>
              <a:t>shifted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the left </a:t>
            </a:r>
            <a:r>
              <a:rPr sz="2400" spc="-5" dirty="0">
                <a:latin typeface="Times New Roman"/>
                <a:cs typeface="Times New Roman"/>
              </a:rPr>
              <a:t>or right,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better </a:t>
            </a:r>
            <a:r>
              <a:rPr sz="2400" spc="-10" dirty="0">
                <a:latin typeface="Times New Roman"/>
                <a:cs typeface="Times New Roman"/>
              </a:rPr>
              <a:t>fit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data. Changes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the weights alter </a:t>
            </a:r>
            <a:r>
              <a:rPr sz="2400" dirty="0">
                <a:latin typeface="Times New Roman"/>
                <a:cs typeface="Times New Roman"/>
              </a:rPr>
              <a:t>the  steepness of curve, </a:t>
            </a:r>
            <a:r>
              <a:rPr sz="2400" spc="-5" dirty="0">
                <a:latin typeface="Times New Roman"/>
                <a:cs typeface="Times New Roman"/>
              </a:rPr>
              <a:t>whilst </a:t>
            </a:r>
            <a:r>
              <a:rPr sz="2400" dirty="0">
                <a:latin typeface="Times New Roman"/>
                <a:cs typeface="Times New Roman"/>
              </a:rPr>
              <a:t>the bias </a:t>
            </a:r>
            <a:r>
              <a:rPr sz="2400" spc="-10" dirty="0">
                <a:latin typeface="Times New Roman"/>
                <a:cs typeface="Times New Roman"/>
              </a:rPr>
              <a:t>offsets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90000"/>
              </a:lnSpc>
              <a:spcBef>
                <a:spcPts val="1000"/>
              </a:spcBef>
              <a:buFont typeface="Wingdings"/>
              <a:buChar char=""/>
              <a:tabLst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Bias only influences the output values, </a:t>
            </a:r>
            <a:r>
              <a:rPr sz="2400" spc="-10" dirty="0">
                <a:latin typeface="Times New Roman"/>
                <a:cs typeface="Times New Roman"/>
              </a:rPr>
              <a:t>it  doesn’t </a:t>
            </a:r>
            <a:r>
              <a:rPr sz="2400" spc="-5" dirty="0">
                <a:latin typeface="Times New Roman"/>
                <a:cs typeface="Times New Roman"/>
              </a:rPr>
              <a:t>interact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the actual input data </a:t>
            </a:r>
            <a:r>
              <a:rPr sz="2400" dirty="0">
                <a:latin typeface="Times New Roman"/>
                <a:cs typeface="Times New Roman"/>
              </a:rPr>
              <a:t>and  are </a:t>
            </a:r>
            <a:r>
              <a:rPr sz="2400" spc="-5" dirty="0">
                <a:latin typeface="Times New Roman"/>
                <a:cs typeface="Times New Roman"/>
              </a:rPr>
              <a:t>independent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output from previous  layers.</a:t>
            </a:r>
            <a:endParaRPr sz="2400">
              <a:latin typeface="Times New Roman"/>
              <a:cs typeface="Times New Roman"/>
            </a:endParaRPr>
          </a:p>
          <a:p>
            <a:pPr marL="355600" indent="-343535" algn="just">
              <a:lnSpc>
                <a:spcPts val="2735"/>
              </a:lnSpc>
              <a:spcBef>
                <a:spcPts val="720"/>
              </a:spcBef>
              <a:buFont typeface="Wingdings"/>
              <a:buChar char="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Biases are </a:t>
            </a:r>
            <a:r>
              <a:rPr sz="2400" spc="-5" dirty="0">
                <a:latin typeface="Times New Roman"/>
                <a:cs typeface="Times New Roman"/>
              </a:rPr>
              <a:t>tuned alongside weights by</a:t>
            </a:r>
            <a:r>
              <a:rPr sz="2400" spc="5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  <a:p>
            <a:pPr marL="355600" algn="just">
              <a:lnSpc>
                <a:spcPts val="2735"/>
              </a:lnSpc>
            </a:pPr>
            <a:r>
              <a:rPr sz="2400" spc="-5" dirty="0">
                <a:latin typeface="Times New Roman"/>
                <a:cs typeface="Times New Roman"/>
              </a:rPr>
              <a:t>algorithms </a:t>
            </a:r>
            <a:r>
              <a:rPr sz="2400" dirty="0">
                <a:latin typeface="Times New Roman"/>
                <a:cs typeface="Times New Roman"/>
              </a:rPr>
              <a:t>such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gradient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descent.</a:t>
            </a:r>
            <a:endParaRPr sz="2400">
              <a:latin typeface="Times New Roman"/>
              <a:cs typeface="Times New Roman"/>
            </a:endParaRPr>
          </a:p>
          <a:p>
            <a:pPr marL="355600" marR="6985" indent="-343535" algn="just">
              <a:lnSpc>
                <a:spcPct val="90000"/>
              </a:lnSpc>
              <a:spcBef>
                <a:spcPts val="994"/>
              </a:spcBef>
              <a:buFont typeface="Wingdings"/>
              <a:buChar char=""/>
              <a:tabLst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If all </a:t>
            </a:r>
            <a:r>
              <a:rPr sz="2400" spc="-5" dirty="0">
                <a:latin typeface="Times New Roman"/>
                <a:cs typeface="Times New Roman"/>
              </a:rPr>
              <a:t>the inputs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zero </a:t>
            </a:r>
            <a:r>
              <a:rPr sz="2400" dirty="0">
                <a:latin typeface="Times New Roman"/>
                <a:cs typeface="Times New Roman"/>
              </a:rPr>
              <a:t>for a </a:t>
            </a:r>
            <a:r>
              <a:rPr sz="2400" spc="-5" dirty="0">
                <a:latin typeface="Times New Roman"/>
                <a:cs typeface="Times New Roman"/>
              </a:rPr>
              <a:t>particular </a:t>
            </a:r>
            <a:r>
              <a:rPr sz="2400" spc="-20" dirty="0">
                <a:latin typeface="Times New Roman"/>
                <a:cs typeface="Times New Roman"/>
              </a:rPr>
              <a:t>layer,  </a:t>
            </a:r>
            <a:r>
              <a:rPr sz="2400" spc="-5" dirty="0">
                <a:latin typeface="Times New Roman"/>
                <a:cs typeface="Times New Roman"/>
              </a:rPr>
              <a:t>still with the bias term will </a:t>
            </a:r>
            <a:r>
              <a:rPr sz="2400" spc="-10" dirty="0">
                <a:latin typeface="Times New Roman"/>
                <a:cs typeface="Times New Roman"/>
              </a:rPr>
              <a:t>have </a:t>
            </a:r>
            <a:r>
              <a:rPr sz="2400" dirty="0">
                <a:latin typeface="Times New Roman"/>
                <a:cs typeface="Times New Roman"/>
              </a:rPr>
              <a:t>non </a:t>
            </a:r>
            <a:r>
              <a:rPr sz="2400" spc="-5" dirty="0">
                <a:latin typeface="Times New Roman"/>
                <a:cs typeface="Times New Roman"/>
              </a:rPr>
              <a:t>zero 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3372" y="3319132"/>
            <a:ext cx="3425444" cy="256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3372" y="540879"/>
            <a:ext cx="3425444" cy="256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413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99744" y="900683"/>
          <a:ext cx="716915" cy="1978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915"/>
              </a:tblGrid>
              <a:tr h="3931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1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CFD4EA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2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3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4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5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99516" y="4329684"/>
            <a:ext cx="1391920" cy="715010"/>
          </a:xfrm>
          <a:custGeom>
            <a:avLst/>
            <a:gdLst/>
            <a:ahLst/>
            <a:cxnLst/>
            <a:rect l="l" t="t" r="r" b="b"/>
            <a:pathLst>
              <a:path w="1391920" h="715010">
                <a:moveTo>
                  <a:pt x="0" y="119126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1272286" y="0"/>
                </a:lnTo>
                <a:lnTo>
                  <a:pt x="1318652" y="9362"/>
                </a:lnTo>
                <a:lnTo>
                  <a:pt x="1356518" y="34893"/>
                </a:lnTo>
                <a:lnTo>
                  <a:pt x="1382049" y="72759"/>
                </a:lnTo>
                <a:lnTo>
                  <a:pt x="1391411" y="119126"/>
                </a:lnTo>
                <a:lnTo>
                  <a:pt x="1391411" y="595630"/>
                </a:lnTo>
                <a:lnTo>
                  <a:pt x="1382049" y="641996"/>
                </a:lnTo>
                <a:lnTo>
                  <a:pt x="1356518" y="679862"/>
                </a:lnTo>
                <a:lnTo>
                  <a:pt x="1318652" y="705393"/>
                </a:lnTo>
                <a:lnTo>
                  <a:pt x="1272286" y="714756"/>
                </a:lnTo>
                <a:lnTo>
                  <a:pt x="119125" y="714756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30"/>
                </a:lnTo>
                <a:lnTo>
                  <a:pt x="0" y="11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2873" y="4383785"/>
            <a:ext cx="1104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Matrix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Size:  </a:t>
            </a:r>
            <a:r>
              <a:rPr sz="1800" spc="-10" dirty="0">
                <a:latin typeface="Calibri"/>
                <a:cs typeface="Calibri"/>
              </a:rPr>
              <a:t>(5X1)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70120" y="2939795"/>
          <a:ext cx="2579370" cy="390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350"/>
                <a:gridCol w="516890"/>
                <a:gridCol w="516890"/>
                <a:gridCol w="516890"/>
                <a:gridCol w="514350"/>
              </a:tblGrid>
              <a:tr h="3906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W1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90"/>
                        </a:lnSpc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W2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90"/>
                        </a:lnSpc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W3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90"/>
                        </a:lnSpc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W4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40970">
                        <a:lnSpc>
                          <a:spcPts val="1390"/>
                        </a:lnSpc>
                      </a:pPr>
                      <a:r>
                        <a:rPr sz="1300" spc="20" dirty="0">
                          <a:latin typeface="Calibri"/>
                          <a:cs typeface="Calibri"/>
                        </a:rPr>
                        <a:t>W5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523744" y="925067"/>
          <a:ext cx="716915" cy="1925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915"/>
              </a:tblGrid>
              <a:tr h="368300"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300" spc="25" dirty="0">
                          <a:latin typeface="Calibri"/>
                          <a:cs typeface="Calibri"/>
                        </a:rPr>
                        <a:t>W1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300" spc="25" dirty="0">
                          <a:latin typeface="Calibri"/>
                          <a:cs typeface="Calibri"/>
                        </a:rPr>
                        <a:t>W2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3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4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3446"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5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485376" y="1199388"/>
          <a:ext cx="716915" cy="1975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915"/>
              </a:tblGrid>
              <a:tr h="393826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1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15" baseline="-27777" dirty="0">
                          <a:latin typeface="Calibri"/>
                          <a:cs typeface="Calibri"/>
                        </a:rPr>
                        <a:t>2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3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7" baseline="-27777" dirty="0">
                          <a:latin typeface="Calibri"/>
                          <a:cs typeface="Calibri"/>
                        </a:rPr>
                        <a:t>4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93064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950" spc="15" baseline="-27777" dirty="0">
                          <a:latin typeface="Calibri"/>
                          <a:cs typeface="Calibri"/>
                        </a:rPr>
                        <a:t>5</a:t>
                      </a:r>
                      <a:endParaRPr sz="1950" baseline="-27777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64235" y="5257291"/>
            <a:ext cx="28911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8496AF"/>
                </a:solidFill>
                <a:latin typeface="Calibri"/>
                <a:cs typeface="Calibri"/>
              </a:rPr>
              <a:t>Multiplication </a:t>
            </a:r>
            <a:r>
              <a:rPr sz="2000" b="1" dirty="0">
                <a:solidFill>
                  <a:srgbClr val="8496AF"/>
                </a:solidFill>
                <a:latin typeface="Calibri"/>
                <a:cs typeface="Calibri"/>
              </a:rPr>
              <a:t>of these</a:t>
            </a:r>
            <a:r>
              <a:rPr sz="2000" b="1" spc="-90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8496AF"/>
                </a:solidFill>
                <a:latin typeface="Calibri"/>
                <a:cs typeface="Calibri"/>
              </a:rPr>
              <a:t>two  matrices is </a:t>
            </a:r>
            <a:r>
              <a:rPr sz="2000" b="1" dirty="0">
                <a:solidFill>
                  <a:srgbClr val="8496AF"/>
                </a:solidFill>
                <a:latin typeface="Calibri"/>
                <a:cs typeface="Calibri"/>
              </a:rPr>
              <a:t>not</a:t>
            </a:r>
            <a:r>
              <a:rPr sz="2000" b="1" spc="-35" dirty="0">
                <a:solidFill>
                  <a:srgbClr val="8496A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8496AF"/>
                </a:solidFill>
                <a:latin typeface="Calibri"/>
                <a:cs typeface="Calibri"/>
              </a:rPr>
              <a:t>possible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9988" y="4329684"/>
            <a:ext cx="1391920" cy="715010"/>
          </a:xfrm>
          <a:custGeom>
            <a:avLst/>
            <a:gdLst/>
            <a:ahLst/>
            <a:cxnLst/>
            <a:rect l="l" t="t" r="r" b="b"/>
            <a:pathLst>
              <a:path w="1391920" h="715010">
                <a:moveTo>
                  <a:pt x="0" y="119126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1272286" y="0"/>
                </a:lnTo>
                <a:lnTo>
                  <a:pt x="1318652" y="9362"/>
                </a:lnTo>
                <a:lnTo>
                  <a:pt x="1356518" y="34893"/>
                </a:lnTo>
                <a:lnTo>
                  <a:pt x="1382049" y="72759"/>
                </a:lnTo>
                <a:lnTo>
                  <a:pt x="1391412" y="119126"/>
                </a:lnTo>
                <a:lnTo>
                  <a:pt x="1391412" y="595630"/>
                </a:lnTo>
                <a:lnTo>
                  <a:pt x="1382049" y="641996"/>
                </a:lnTo>
                <a:lnTo>
                  <a:pt x="1356518" y="679862"/>
                </a:lnTo>
                <a:lnTo>
                  <a:pt x="1318652" y="705393"/>
                </a:lnTo>
                <a:lnTo>
                  <a:pt x="1272286" y="714756"/>
                </a:lnTo>
                <a:lnTo>
                  <a:pt x="119125" y="714756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30"/>
                </a:lnTo>
                <a:lnTo>
                  <a:pt x="0" y="1191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32989" y="4383785"/>
            <a:ext cx="1104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Matrix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Size:  </a:t>
            </a:r>
            <a:r>
              <a:rPr sz="1800" spc="-10" dirty="0">
                <a:latin typeface="Calibri"/>
                <a:cs typeface="Calibri"/>
              </a:rPr>
              <a:t>(5X1)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41720" y="3493008"/>
            <a:ext cx="1393190" cy="715010"/>
          </a:xfrm>
          <a:custGeom>
            <a:avLst/>
            <a:gdLst/>
            <a:ahLst/>
            <a:cxnLst/>
            <a:rect l="l" t="t" r="r" b="b"/>
            <a:pathLst>
              <a:path w="1393190" h="715010">
                <a:moveTo>
                  <a:pt x="0" y="119125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1273809" y="0"/>
                </a:lnTo>
                <a:lnTo>
                  <a:pt x="1320176" y="9362"/>
                </a:lnTo>
                <a:lnTo>
                  <a:pt x="1358042" y="34893"/>
                </a:lnTo>
                <a:lnTo>
                  <a:pt x="1383573" y="72759"/>
                </a:lnTo>
                <a:lnTo>
                  <a:pt x="1392935" y="119125"/>
                </a:lnTo>
                <a:lnTo>
                  <a:pt x="1392935" y="595629"/>
                </a:lnTo>
                <a:lnTo>
                  <a:pt x="1383573" y="641996"/>
                </a:lnTo>
                <a:lnTo>
                  <a:pt x="1358042" y="679862"/>
                </a:lnTo>
                <a:lnTo>
                  <a:pt x="1320176" y="705393"/>
                </a:lnTo>
                <a:lnTo>
                  <a:pt x="1273809" y="714755"/>
                </a:lnTo>
                <a:lnTo>
                  <a:pt x="119125" y="714755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29"/>
                </a:lnTo>
                <a:lnTo>
                  <a:pt x="0" y="1191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85991" y="3547109"/>
            <a:ext cx="1104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9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Matrix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Size:  </a:t>
            </a:r>
            <a:r>
              <a:rPr sz="1800" spc="-10" dirty="0">
                <a:latin typeface="Calibri"/>
                <a:cs typeface="Calibri"/>
              </a:rPr>
              <a:t>(1X5)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064752" y="3589020"/>
            <a:ext cx="1391920" cy="715010"/>
          </a:xfrm>
          <a:custGeom>
            <a:avLst/>
            <a:gdLst/>
            <a:ahLst/>
            <a:cxnLst/>
            <a:rect l="l" t="t" r="r" b="b"/>
            <a:pathLst>
              <a:path w="1391920" h="715010">
                <a:moveTo>
                  <a:pt x="0" y="119125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1272286" y="0"/>
                </a:lnTo>
                <a:lnTo>
                  <a:pt x="1318652" y="9362"/>
                </a:lnTo>
                <a:lnTo>
                  <a:pt x="1356518" y="34893"/>
                </a:lnTo>
                <a:lnTo>
                  <a:pt x="1382049" y="72759"/>
                </a:lnTo>
                <a:lnTo>
                  <a:pt x="1391412" y="119125"/>
                </a:lnTo>
                <a:lnTo>
                  <a:pt x="1391412" y="595629"/>
                </a:lnTo>
                <a:lnTo>
                  <a:pt x="1382049" y="641996"/>
                </a:lnTo>
                <a:lnTo>
                  <a:pt x="1356518" y="679862"/>
                </a:lnTo>
                <a:lnTo>
                  <a:pt x="1318652" y="705393"/>
                </a:lnTo>
                <a:lnTo>
                  <a:pt x="1272286" y="714755"/>
                </a:lnTo>
                <a:lnTo>
                  <a:pt x="119125" y="714755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29"/>
                </a:lnTo>
                <a:lnTo>
                  <a:pt x="0" y="1191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209278" y="3641801"/>
            <a:ext cx="110490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Matrix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Size: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(5X1)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441950" y="210134"/>
            <a:ext cx="16427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C00000"/>
                </a:solidFill>
                <a:latin typeface="Calibri"/>
                <a:cs typeface="Calibri"/>
              </a:rPr>
              <a:t>Why</a:t>
            </a:r>
            <a:r>
              <a:rPr sz="3200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W</a:t>
            </a:r>
            <a:r>
              <a:rPr sz="3600" spc="-7" baseline="33564" dirty="0">
                <a:solidFill>
                  <a:srgbClr val="C00000"/>
                </a:solidFill>
                <a:latin typeface="Calibri"/>
                <a:cs typeface="Calibri"/>
              </a:rPr>
              <a:t>T</a:t>
            </a:r>
            <a:r>
              <a:rPr sz="3200" spc="-5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29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33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29413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" dirty="0">
                <a:latin typeface="Calibri Light"/>
                <a:cs typeface="Calibri Light"/>
              </a:rPr>
              <a:t>Prerequisites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566147" y="133753"/>
            <a:ext cx="1376172" cy="132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7849" y="3154642"/>
            <a:ext cx="1078318" cy="954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6632" y="2042147"/>
            <a:ext cx="4996434" cy="1120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3558" y="4407370"/>
            <a:ext cx="1076832" cy="954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2359" y="3294888"/>
            <a:ext cx="4996434" cy="1119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8088" y="4547615"/>
            <a:ext cx="4996434" cy="1119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84553" y="2372359"/>
            <a:ext cx="8067040" cy="2896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Interest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Deep Learning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45745" algn="ctr">
              <a:lnSpc>
                <a:spcPct val="100000"/>
              </a:lnSpc>
              <a:spcBef>
                <a:spcPts val="1465"/>
              </a:spcBef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803775">
              <a:lnSpc>
                <a:spcPct val="100000"/>
              </a:lnSpc>
              <a:spcBef>
                <a:spcPts val="14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Commitment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Persevere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424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164" y="244221"/>
            <a:ext cx="6503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96180" algn="l"/>
              </a:tabLst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Shape of </a:t>
            </a:r>
            <a:r>
              <a:rPr sz="4000" spc="-105" dirty="0">
                <a:solidFill>
                  <a:srgbClr val="C00000"/>
                </a:solidFill>
                <a:latin typeface="Times New Roman"/>
                <a:cs typeface="Times New Roman"/>
              </a:rPr>
              <a:t>Your</a:t>
            </a:r>
            <a:r>
              <a:rPr sz="4000" spc="-1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Input:</a:t>
            </a:r>
            <a:r>
              <a:rPr sz="40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X	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(n x</a:t>
            </a:r>
            <a:r>
              <a:rPr sz="4000" spc="-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m)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4022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05582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7142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08703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66503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18063" y="153638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4022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05582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7142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08703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66503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18063" y="1970722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4022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60" h="435610">
                <a:moveTo>
                  <a:pt x="0" y="435610"/>
                </a:moveTo>
                <a:lnTo>
                  <a:pt x="1051560" y="435610"/>
                </a:lnTo>
                <a:lnTo>
                  <a:pt x="1051560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5582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60" h="435610">
                <a:moveTo>
                  <a:pt x="0" y="435610"/>
                </a:moveTo>
                <a:lnTo>
                  <a:pt x="1051559" y="435610"/>
                </a:lnTo>
                <a:lnTo>
                  <a:pt x="1051559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57142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60" h="435610">
                <a:moveTo>
                  <a:pt x="0" y="435610"/>
                </a:moveTo>
                <a:lnTo>
                  <a:pt x="1051560" y="435610"/>
                </a:lnTo>
                <a:lnTo>
                  <a:pt x="1051560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08703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60" h="435610">
                <a:moveTo>
                  <a:pt x="0" y="435610"/>
                </a:moveTo>
                <a:lnTo>
                  <a:pt x="1051560" y="435610"/>
                </a:lnTo>
                <a:lnTo>
                  <a:pt x="1051560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6503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59" h="435610">
                <a:moveTo>
                  <a:pt x="0" y="435610"/>
                </a:moveTo>
                <a:lnTo>
                  <a:pt x="1051559" y="435610"/>
                </a:lnTo>
                <a:lnTo>
                  <a:pt x="1051559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18063" y="2404998"/>
            <a:ext cx="1051560" cy="435609"/>
          </a:xfrm>
          <a:custGeom>
            <a:avLst/>
            <a:gdLst/>
            <a:ahLst/>
            <a:cxnLst/>
            <a:rect l="l" t="t" r="r" b="b"/>
            <a:pathLst>
              <a:path w="1051559" h="435610">
                <a:moveTo>
                  <a:pt x="0" y="435610"/>
                </a:moveTo>
                <a:lnTo>
                  <a:pt x="1051559" y="435610"/>
                </a:lnTo>
                <a:lnTo>
                  <a:pt x="1051559" y="0"/>
                </a:lnTo>
                <a:lnTo>
                  <a:pt x="0" y="0"/>
                </a:lnTo>
                <a:lnTo>
                  <a:pt x="0" y="43561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54022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3895"/>
                </a:moveTo>
                <a:lnTo>
                  <a:pt x="1051560" y="433895"/>
                </a:lnTo>
                <a:lnTo>
                  <a:pt x="1051560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05582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3895"/>
                </a:moveTo>
                <a:lnTo>
                  <a:pt x="1051559" y="433895"/>
                </a:lnTo>
                <a:lnTo>
                  <a:pt x="1051559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7142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3895"/>
                </a:moveTo>
                <a:lnTo>
                  <a:pt x="1051560" y="433895"/>
                </a:lnTo>
                <a:lnTo>
                  <a:pt x="1051560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8703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3895"/>
                </a:moveTo>
                <a:lnTo>
                  <a:pt x="1051560" y="433895"/>
                </a:lnTo>
                <a:lnTo>
                  <a:pt x="1051560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66503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3895"/>
                </a:moveTo>
                <a:lnTo>
                  <a:pt x="1051559" y="433895"/>
                </a:lnTo>
                <a:lnTo>
                  <a:pt x="1051559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18063" y="2840545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3895"/>
                </a:moveTo>
                <a:lnTo>
                  <a:pt x="1051559" y="433895"/>
                </a:lnTo>
                <a:lnTo>
                  <a:pt x="1051559" y="0"/>
                </a:lnTo>
                <a:lnTo>
                  <a:pt x="0" y="0"/>
                </a:lnTo>
                <a:lnTo>
                  <a:pt x="0" y="433895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54022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05582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57142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8703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60" h="434339">
                <a:moveTo>
                  <a:pt x="0" y="434276"/>
                </a:moveTo>
                <a:lnTo>
                  <a:pt x="1051560" y="434276"/>
                </a:lnTo>
                <a:lnTo>
                  <a:pt x="1051560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66503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18063" y="5499544"/>
            <a:ext cx="1051560" cy="434340"/>
          </a:xfrm>
          <a:custGeom>
            <a:avLst/>
            <a:gdLst/>
            <a:ahLst/>
            <a:cxnLst/>
            <a:rect l="l" t="t" r="r" b="b"/>
            <a:pathLst>
              <a:path w="1051559" h="434339">
                <a:moveTo>
                  <a:pt x="0" y="434276"/>
                </a:moveTo>
                <a:lnTo>
                  <a:pt x="1051559" y="434276"/>
                </a:lnTo>
                <a:lnTo>
                  <a:pt x="1051559" y="0"/>
                </a:lnTo>
                <a:lnTo>
                  <a:pt x="0" y="0"/>
                </a:lnTo>
                <a:lnTo>
                  <a:pt x="0" y="43427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54022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60" h="419100">
                <a:moveTo>
                  <a:pt x="0" y="419036"/>
                </a:moveTo>
                <a:lnTo>
                  <a:pt x="1051560" y="419036"/>
                </a:lnTo>
                <a:lnTo>
                  <a:pt x="1051560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582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60" h="419100">
                <a:moveTo>
                  <a:pt x="0" y="419036"/>
                </a:moveTo>
                <a:lnTo>
                  <a:pt x="1051559" y="419036"/>
                </a:lnTo>
                <a:lnTo>
                  <a:pt x="1051559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57142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60" h="419100">
                <a:moveTo>
                  <a:pt x="0" y="419036"/>
                </a:moveTo>
                <a:lnTo>
                  <a:pt x="1051560" y="419036"/>
                </a:lnTo>
                <a:lnTo>
                  <a:pt x="1051560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8703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60" h="419100">
                <a:moveTo>
                  <a:pt x="0" y="419036"/>
                </a:moveTo>
                <a:lnTo>
                  <a:pt x="1051560" y="419036"/>
                </a:lnTo>
                <a:lnTo>
                  <a:pt x="1051560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66503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59" h="419100">
                <a:moveTo>
                  <a:pt x="0" y="419036"/>
                </a:moveTo>
                <a:lnTo>
                  <a:pt x="1051559" y="419036"/>
                </a:lnTo>
                <a:lnTo>
                  <a:pt x="1051559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18063" y="5933821"/>
            <a:ext cx="1051560" cy="419100"/>
          </a:xfrm>
          <a:custGeom>
            <a:avLst/>
            <a:gdLst/>
            <a:ahLst/>
            <a:cxnLst/>
            <a:rect l="l" t="t" r="r" b="b"/>
            <a:pathLst>
              <a:path w="1051559" h="419100">
                <a:moveTo>
                  <a:pt x="0" y="419036"/>
                </a:moveTo>
                <a:lnTo>
                  <a:pt x="1051559" y="419036"/>
                </a:lnTo>
                <a:lnTo>
                  <a:pt x="1051559" y="0"/>
                </a:lnTo>
                <a:lnTo>
                  <a:pt x="0" y="0"/>
                </a:lnTo>
                <a:lnTo>
                  <a:pt x="0" y="419036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36623" y="1613280"/>
            <a:ext cx="210819" cy="155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88182" y="1613280"/>
            <a:ext cx="210819" cy="15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39742" y="1613280"/>
            <a:ext cx="210820" cy="15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91303" y="1613280"/>
            <a:ext cx="210820" cy="155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213467" y="1613280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223"/>
                </a:lnTo>
                <a:lnTo>
                  <a:pt x="439275" y="10126"/>
                </a:lnTo>
                <a:lnTo>
                  <a:pt x="447024" y="15541"/>
                </a:lnTo>
                <a:lnTo>
                  <a:pt x="465581" y="51514"/>
                </a:lnTo>
                <a:lnTo>
                  <a:pt x="467867" y="76835"/>
                </a:lnTo>
                <a:lnTo>
                  <a:pt x="467296" y="90503"/>
                </a:lnTo>
                <a:lnTo>
                  <a:pt x="453479" y="132576"/>
                </a:lnTo>
                <a:lnTo>
                  <a:pt x="430529" y="148971"/>
                </a:lnTo>
                <a:lnTo>
                  <a:pt x="432561" y="155194"/>
                </a:lnTo>
                <a:lnTo>
                  <a:pt x="469264" y="128143"/>
                </a:lnTo>
                <a:lnTo>
                  <a:pt x="481284" y="91888"/>
                </a:lnTo>
                <a:lnTo>
                  <a:pt x="482091" y="77597"/>
                </a:lnTo>
                <a:lnTo>
                  <a:pt x="481284" y="63378"/>
                </a:lnTo>
                <a:lnTo>
                  <a:pt x="469264" y="27178"/>
                </a:lnTo>
                <a:lnTo>
                  <a:pt x="443797" y="4050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178"/>
                </a:lnTo>
                <a:lnTo>
                  <a:pt x="807" y="63378"/>
                </a:lnTo>
                <a:lnTo>
                  <a:pt x="0" y="77597"/>
                </a:lnTo>
                <a:lnTo>
                  <a:pt x="807" y="91888"/>
                </a:lnTo>
                <a:lnTo>
                  <a:pt x="12826" y="128143"/>
                </a:lnTo>
                <a:lnTo>
                  <a:pt x="49529" y="155194"/>
                </a:lnTo>
                <a:lnTo>
                  <a:pt x="51434" y="148971"/>
                </a:lnTo>
                <a:lnTo>
                  <a:pt x="42602" y="145045"/>
                </a:lnTo>
                <a:lnTo>
                  <a:pt x="34972" y="139573"/>
                </a:lnTo>
                <a:lnTo>
                  <a:pt x="16446" y="102933"/>
                </a:lnTo>
                <a:lnTo>
                  <a:pt x="14097" y="76835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8" y="6223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76279" y="1613280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6" y="6223"/>
                </a:lnTo>
                <a:lnTo>
                  <a:pt x="218295" y="10126"/>
                </a:lnTo>
                <a:lnTo>
                  <a:pt x="226044" y="15541"/>
                </a:lnTo>
                <a:lnTo>
                  <a:pt x="244602" y="51514"/>
                </a:lnTo>
                <a:lnTo>
                  <a:pt x="246888" y="76835"/>
                </a:lnTo>
                <a:lnTo>
                  <a:pt x="246316" y="90503"/>
                </a:lnTo>
                <a:lnTo>
                  <a:pt x="232499" y="132576"/>
                </a:lnTo>
                <a:lnTo>
                  <a:pt x="209550" y="148971"/>
                </a:lnTo>
                <a:lnTo>
                  <a:pt x="211581" y="155194"/>
                </a:lnTo>
                <a:lnTo>
                  <a:pt x="248285" y="128143"/>
                </a:lnTo>
                <a:lnTo>
                  <a:pt x="260304" y="91888"/>
                </a:lnTo>
                <a:lnTo>
                  <a:pt x="261112" y="77597"/>
                </a:lnTo>
                <a:lnTo>
                  <a:pt x="260304" y="63378"/>
                </a:lnTo>
                <a:lnTo>
                  <a:pt x="248285" y="27178"/>
                </a:lnTo>
                <a:lnTo>
                  <a:pt x="222817" y="4050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178"/>
                </a:lnTo>
                <a:lnTo>
                  <a:pt x="807" y="63378"/>
                </a:lnTo>
                <a:lnTo>
                  <a:pt x="0" y="77597"/>
                </a:lnTo>
                <a:lnTo>
                  <a:pt x="807" y="91888"/>
                </a:lnTo>
                <a:lnTo>
                  <a:pt x="12826" y="128143"/>
                </a:lnTo>
                <a:lnTo>
                  <a:pt x="49529" y="155194"/>
                </a:lnTo>
                <a:lnTo>
                  <a:pt x="51435" y="148971"/>
                </a:lnTo>
                <a:lnTo>
                  <a:pt x="42602" y="145045"/>
                </a:lnTo>
                <a:lnTo>
                  <a:pt x="34972" y="139573"/>
                </a:lnTo>
                <a:lnTo>
                  <a:pt x="16446" y="102933"/>
                </a:lnTo>
                <a:lnTo>
                  <a:pt x="14097" y="76835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9" y="6223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36623" y="2047494"/>
            <a:ext cx="210819" cy="155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88182" y="2047494"/>
            <a:ext cx="210819" cy="1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039742" y="2047494"/>
            <a:ext cx="210820" cy="155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91303" y="2047494"/>
            <a:ext cx="210820" cy="155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13467" y="2047494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350"/>
                </a:lnTo>
                <a:lnTo>
                  <a:pt x="439275" y="10233"/>
                </a:lnTo>
                <a:lnTo>
                  <a:pt x="447024" y="15605"/>
                </a:lnTo>
                <a:lnTo>
                  <a:pt x="465581" y="51514"/>
                </a:lnTo>
                <a:lnTo>
                  <a:pt x="467867" y="76834"/>
                </a:lnTo>
                <a:lnTo>
                  <a:pt x="467296" y="90574"/>
                </a:lnTo>
                <a:lnTo>
                  <a:pt x="453479" y="132629"/>
                </a:lnTo>
                <a:lnTo>
                  <a:pt x="430529" y="148970"/>
                </a:lnTo>
                <a:lnTo>
                  <a:pt x="432561" y="155320"/>
                </a:lnTo>
                <a:lnTo>
                  <a:pt x="469264" y="128142"/>
                </a:lnTo>
                <a:lnTo>
                  <a:pt x="481284" y="91959"/>
                </a:lnTo>
                <a:lnTo>
                  <a:pt x="482091" y="77723"/>
                </a:lnTo>
                <a:lnTo>
                  <a:pt x="481284" y="63486"/>
                </a:lnTo>
                <a:lnTo>
                  <a:pt x="469264" y="27177"/>
                </a:lnTo>
                <a:lnTo>
                  <a:pt x="443797" y="4067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177"/>
                </a:lnTo>
                <a:lnTo>
                  <a:pt x="807" y="63486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4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446" y="103028"/>
                </a:lnTo>
                <a:lnTo>
                  <a:pt x="14097" y="76834"/>
                </a:lnTo>
                <a:lnTo>
                  <a:pt x="14704" y="63486"/>
                </a:lnTo>
                <a:lnTo>
                  <a:pt x="28578" y="22477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376279" y="2047494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6" y="6350"/>
                </a:lnTo>
                <a:lnTo>
                  <a:pt x="218295" y="10233"/>
                </a:lnTo>
                <a:lnTo>
                  <a:pt x="226044" y="15605"/>
                </a:lnTo>
                <a:lnTo>
                  <a:pt x="244602" y="51514"/>
                </a:lnTo>
                <a:lnTo>
                  <a:pt x="246888" y="76834"/>
                </a:lnTo>
                <a:lnTo>
                  <a:pt x="246316" y="90574"/>
                </a:lnTo>
                <a:lnTo>
                  <a:pt x="232499" y="132629"/>
                </a:lnTo>
                <a:lnTo>
                  <a:pt x="209550" y="148970"/>
                </a:lnTo>
                <a:lnTo>
                  <a:pt x="211581" y="155320"/>
                </a:lnTo>
                <a:lnTo>
                  <a:pt x="248285" y="128142"/>
                </a:lnTo>
                <a:lnTo>
                  <a:pt x="260304" y="91959"/>
                </a:lnTo>
                <a:lnTo>
                  <a:pt x="261112" y="77723"/>
                </a:lnTo>
                <a:lnTo>
                  <a:pt x="260304" y="63486"/>
                </a:lnTo>
                <a:lnTo>
                  <a:pt x="248285" y="27177"/>
                </a:lnTo>
                <a:lnTo>
                  <a:pt x="222817" y="4067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177"/>
                </a:lnTo>
                <a:lnTo>
                  <a:pt x="807" y="63486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5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446" y="103028"/>
                </a:lnTo>
                <a:lnTo>
                  <a:pt x="14097" y="76834"/>
                </a:lnTo>
                <a:lnTo>
                  <a:pt x="14704" y="63486"/>
                </a:lnTo>
                <a:lnTo>
                  <a:pt x="28578" y="22477"/>
                </a:lnTo>
                <a:lnTo>
                  <a:pt x="51689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36623" y="2481833"/>
            <a:ext cx="210819" cy="155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88182" y="2481833"/>
            <a:ext cx="210819" cy="155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9742" y="2481833"/>
            <a:ext cx="210820" cy="1551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91303" y="2481833"/>
            <a:ext cx="210820" cy="155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213467" y="2481833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223"/>
                </a:lnTo>
                <a:lnTo>
                  <a:pt x="439275" y="10126"/>
                </a:lnTo>
                <a:lnTo>
                  <a:pt x="447024" y="15541"/>
                </a:lnTo>
                <a:lnTo>
                  <a:pt x="465581" y="51514"/>
                </a:lnTo>
                <a:lnTo>
                  <a:pt x="467867" y="76835"/>
                </a:lnTo>
                <a:lnTo>
                  <a:pt x="467296" y="90503"/>
                </a:lnTo>
                <a:lnTo>
                  <a:pt x="453479" y="132576"/>
                </a:lnTo>
                <a:lnTo>
                  <a:pt x="430529" y="148970"/>
                </a:lnTo>
                <a:lnTo>
                  <a:pt x="432561" y="155193"/>
                </a:lnTo>
                <a:lnTo>
                  <a:pt x="469264" y="128142"/>
                </a:lnTo>
                <a:lnTo>
                  <a:pt x="481284" y="91888"/>
                </a:lnTo>
                <a:lnTo>
                  <a:pt x="482091" y="77596"/>
                </a:lnTo>
                <a:lnTo>
                  <a:pt x="481284" y="63378"/>
                </a:lnTo>
                <a:lnTo>
                  <a:pt x="469264" y="27177"/>
                </a:lnTo>
                <a:lnTo>
                  <a:pt x="443797" y="4050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177"/>
                </a:lnTo>
                <a:lnTo>
                  <a:pt x="807" y="63378"/>
                </a:lnTo>
                <a:lnTo>
                  <a:pt x="0" y="77596"/>
                </a:lnTo>
                <a:lnTo>
                  <a:pt x="807" y="91888"/>
                </a:lnTo>
                <a:lnTo>
                  <a:pt x="12826" y="128142"/>
                </a:lnTo>
                <a:lnTo>
                  <a:pt x="49529" y="155193"/>
                </a:lnTo>
                <a:lnTo>
                  <a:pt x="51434" y="148970"/>
                </a:lnTo>
                <a:lnTo>
                  <a:pt x="42602" y="145045"/>
                </a:lnTo>
                <a:lnTo>
                  <a:pt x="34972" y="139572"/>
                </a:lnTo>
                <a:lnTo>
                  <a:pt x="16446" y="102933"/>
                </a:lnTo>
                <a:lnTo>
                  <a:pt x="14097" y="76835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8" y="6223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376279" y="2481833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6" y="6223"/>
                </a:lnTo>
                <a:lnTo>
                  <a:pt x="218295" y="10126"/>
                </a:lnTo>
                <a:lnTo>
                  <a:pt x="226044" y="15541"/>
                </a:lnTo>
                <a:lnTo>
                  <a:pt x="244602" y="51514"/>
                </a:lnTo>
                <a:lnTo>
                  <a:pt x="246888" y="76835"/>
                </a:lnTo>
                <a:lnTo>
                  <a:pt x="246316" y="90503"/>
                </a:lnTo>
                <a:lnTo>
                  <a:pt x="232499" y="132576"/>
                </a:lnTo>
                <a:lnTo>
                  <a:pt x="209550" y="148970"/>
                </a:lnTo>
                <a:lnTo>
                  <a:pt x="211581" y="155193"/>
                </a:lnTo>
                <a:lnTo>
                  <a:pt x="248285" y="128142"/>
                </a:lnTo>
                <a:lnTo>
                  <a:pt x="260304" y="91888"/>
                </a:lnTo>
                <a:lnTo>
                  <a:pt x="261112" y="77596"/>
                </a:lnTo>
                <a:lnTo>
                  <a:pt x="260304" y="63378"/>
                </a:lnTo>
                <a:lnTo>
                  <a:pt x="248285" y="27177"/>
                </a:lnTo>
                <a:lnTo>
                  <a:pt x="222817" y="4050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177"/>
                </a:lnTo>
                <a:lnTo>
                  <a:pt x="807" y="63378"/>
                </a:lnTo>
                <a:lnTo>
                  <a:pt x="0" y="77596"/>
                </a:lnTo>
                <a:lnTo>
                  <a:pt x="807" y="91888"/>
                </a:lnTo>
                <a:lnTo>
                  <a:pt x="12826" y="128142"/>
                </a:lnTo>
                <a:lnTo>
                  <a:pt x="49529" y="155193"/>
                </a:lnTo>
                <a:lnTo>
                  <a:pt x="51435" y="148970"/>
                </a:lnTo>
                <a:lnTo>
                  <a:pt x="42602" y="145045"/>
                </a:lnTo>
                <a:lnTo>
                  <a:pt x="34972" y="139572"/>
                </a:lnTo>
                <a:lnTo>
                  <a:pt x="16446" y="102933"/>
                </a:lnTo>
                <a:lnTo>
                  <a:pt x="14097" y="76835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9" y="6223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36623" y="2917444"/>
            <a:ext cx="210819" cy="15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88182" y="2917444"/>
            <a:ext cx="210819" cy="15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39742" y="2917444"/>
            <a:ext cx="210820" cy="1551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91303" y="2917444"/>
            <a:ext cx="210820" cy="15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13467" y="2917444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222"/>
                </a:lnTo>
                <a:lnTo>
                  <a:pt x="439275" y="10126"/>
                </a:lnTo>
                <a:lnTo>
                  <a:pt x="447024" y="15541"/>
                </a:lnTo>
                <a:lnTo>
                  <a:pt x="465581" y="51514"/>
                </a:lnTo>
                <a:lnTo>
                  <a:pt x="467867" y="76834"/>
                </a:lnTo>
                <a:lnTo>
                  <a:pt x="467296" y="90503"/>
                </a:lnTo>
                <a:lnTo>
                  <a:pt x="453479" y="132576"/>
                </a:lnTo>
                <a:lnTo>
                  <a:pt x="430529" y="148970"/>
                </a:lnTo>
                <a:lnTo>
                  <a:pt x="432561" y="155193"/>
                </a:lnTo>
                <a:lnTo>
                  <a:pt x="469264" y="128142"/>
                </a:lnTo>
                <a:lnTo>
                  <a:pt x="481284" y="91888"/>
                </a:lnTo>
                <a:lnTo>
                  <a:pt x="482091" y="77596"/>
                </a:lnTo>
                <a:lnTo>
                  <a:pt x="481284" y="63378"/>
                </a:lnTo>
                <a:lnTo>
                  <a:pt x="469264" y="27177"/>
                </a:lnTo>
                <a:lnTo>
                  <a:pt x="443797" y="4050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177"/>
                </a:lnTo>
                <a:lnTo>
                  <a:pt x="807" y="63378"/>
                </a:lnTo>
                <a:lnTo>
                  <a:pt x="0" y="77596"/>
                </a:lnTo>
                <a:lnTo>
                  <a:pt x="807" y="91888"/>
                </a:lnTo>
                <a:lnTo>
                  <a:pt x="12826" y="128142"/>
                </a:lnTo>
                <a:lnTo>
                  <a:pt x="49529" y="155193"/>
                </a:lnTo>
                <a:lnTo>
                  <a:pt x="51434" y="148970"/>
                </a:lnTo>
                <a:lnTo>
                  <a:pt x="42602" y="145045"/>
                </a:lnTo>
                <a:lnTo>
                  <a:pt x="34972" y="139572"/>
                </a:lnTo>
                <a:lnTo>
                  <a:pt x="16446" y="102933"/>
                </a:lnTo>
                <a:lnTo>
                  <a:pt x="14097" y="76834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8" y="6222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376279" y="2917444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6" y="6222"/>
                </a:lnTo>
                <a:lnTo>
                  <a:pt x="218295" y="10126"/>
                </a:lnTo>
                <a:lnTo>
                  <a:pt x="226044" y="15541"/>
                </a:lnTo>
                <a:lnTo>
                  <a:pt x="244602" y="51514"/>
                </a:lnTo>
                <a:lnTo>
                  <a:pt x="246888" y="76834"/>
                </a:lnTo>
                <a:lnTo>
                  <a:pt x="246316" y="90503"/>
                </a:lnTo>
                <a:lnTo>
                  <a:pt x="232499" y="132576"/>
                </a:lnTo>
                <a:lnTo>
                  <a:pt x="209550" y="148970"/>
                </a:lnTo>
                <a:lnTo>
                  <a:pt x="211581" y="155193"/>
                </a:lnTo>
                <a:lnTo>
                  <a:pt x="248285" y="128142"/>
                </a:lnTo>
                <a:lnTo>
                  <a:pt x="260304" y="91888"/>
                </a:lnTo>
                <a:lnTo>
                  <a:pt x="261112" y="77596"/>
                </a:lnTo>
                <a:lnTo>
                  <a:pt x="260304" y="63378"/>
                </a:lnTo>
                <a:lnTo>
                  <a:pt x="248285" y="27177"/>
                </a:lnTo>
                <a:lnTo>
                  <a:pt x="222817" y="4050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177"/>
                </a:lnTo>
                <a:lnTo>
                  <a:pt x="807" y="63378"/>
                </a:lnTo>
                <a:lnTo>
                  <a:pt x="0" y="77596"/>
                </a:lnTo>
                <a:lnTo>
                  <a:pt x="807" y="91888"/>
                </a:lnTo>
                <a:lnTo>
                  <a:pt x="12826" y="128142"/>
                </a:lnTo>
                <a:lnTo>
                  <a:pt x="49529" y="155193"/>
                </a:lnTo>
                <a:lnTo>
                  <a:pt x="51435" y="148970"/>
                </a:lnTo>
                <a:lnTo>
                  <a:pt x="42602" y="145045"/>
                </a:lnTo>
                <a:lnTo>
                  <a:pt x="34972" y="139572"/>
                </a:lnTo>
                <a:lnTo>
                  <a:pt x="16446" y="102933"/>
                </a:lnTo>
                <a:lnTo>
                  <a:pt x="14097" y="76834"/>
                </a:lnTo>
                <a:lnTo>
                  <a:pt x="14688" y="63597"/>
                </a:lnTo>
                <a:lnTo>
                  <a:pt x="28578" y="22457"/>
                </a:lnTo>
                <a:lnTo>
                  <a:pt x="51689" y="6222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93951" y="5576315"/>
            <a:ext cx="210819" cy="155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45510" y="5576315"/>
            <a:ext cx="210819" cy="155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97071" y="5576315"/>
            <a:ext cx="210819" cy="155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48630" y="5576315"/>
            <a:ext cx="210820" cy="155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13467" y="5576315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350"/>
                </a:lnTo>
                <a:lnTo>
                  <a:pt x="439275" y="10241"/>
                </a:lnTo>
                <a:lnTo>
                  <a:pt x="447024" y="15630"/>
                </a:lnTo>
                <a:lnTo>
                  <a:pt x="465581" y="51554"/>
                </a:lnTo>
                <a:lnTo>
                  <a:pt x="467867" y="76873"/>
                </a:lnTo>
                <a:lnTo>
                  <a:pt x="467296" y="90569"/>
                </a:lnTo>
                <a:lnTo>
                  <a:pt x="453479" y="132631"/>
                </a:lnTo>
                <a:lnTo>
                  <a:pt x="430529" y="148996"/>
                </a:lnTo>
                <a:lnTo>
                  <a:pt x="432561" y="155295"/>
                </a:lnTo>
                <a:lnTo>
                  <a:pt x="469264" y="128155"/>
                </a:lnTo>
                <a:lnTo>
                  <a:pt x="481284" y="91961"/>
                </a:lnTo>
                <a:lnTo>
                  <a:pt x="482091" y="77698"/>
                </a:lnTo>
                <a:lnTo>
                  <a:pt x="481284" y="63463"/>
                </a:lnTo>
                <a:lnTo>
                  <a:pt x="469264" y="27228"/>
                </a:lnTo>
                <a:lnTo>
                  <a:pt x="443797" y="4061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228"/>
                </a:lnTo>
                <a:lnTo>
                  <a:pt x="807" y="63463"/>
                </a:lnTo>
                <a:lnTo>
                  <a:pt x="0" y="77698"/>
                </a:lnTo>
                <a:lnTo>
                  <a:pt x="807" y="91961"/>
                </a:lnTo>
                <a:lnTo>
                  <a:pt x="12826" y="128155"/>
                </a:lnTo>
                <a:lnTo>
                  <a:pt x="49529" y="155295"/>
                </a:lnTo>
                <a:lnTo>
                  <a:pt x="51434" y="148996"/>
                </a:lnTo>
                <a:lnTo>
                  <a:pt x="42602" y="145076"/>
                </a:lnTo>
                <a:lnTo>
                  <a:pt x="34972" y="139622"/>
                </a:lnTo>
                <a:lnTo>
                  <a:pt x="16446" y="103008"/>
                </a:lnTo>
                <a:lnTo>
                  <a:pt x="14097" y="76873"/>
                </a:lnTo>
                <a:lnTo>
                  <a:pt x="14688" y="63628"/>
                </a:lnTo>
                <a:lnTo>
                  <a:pt x="28578" y="22519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357991" y="5576315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5" y="6350"/>
                </a:lnTo>
                <a:lnTo>
                  <a:pt x="218295" y="10241"/>
                </a:lnTo>
                <a:lnTo>
                  <a:pt x="226044" y="15630"/>
                </a:lnTo>
                <a:lnTo>
                  <a:pt x="244601" y="51554"/>
                </a:lnTo>
                <a:lnTo>
                  <a:pt x="246887" y="76873"/>
                </a:lnTo>
                <a:lnTo>
                  <a:pt x="246316" y="90569"/>
                </a:lnTo>
                <a:lnTo>
                  <a:pt x="232499" y="132631"/>
                </a:lnTo>
                <a:lnTo>
                  <a:pt x="209550" y="148996"/>
                </a:lnTo>
                <a:lnTo>
                  <a:pt x="211581" y="155295"/>
                </a:lnTo>
                <a:lnTo>
                  <a:pt x="248284" y="128155"/>
                </a:lnTo>
                <a:lnTo>
                  <a:pt x="260304" y="91961"/>
                </a:lnTo>
                <a:lnTo>
                  <a:pt x="261111" y="77698"/>
                </a:lnTo>
                <a:lnTo>
                  <a:pt x="260304" y="63463"/>
                </a:lnTo>
                <a:lnTo>
                  <a:pt x="248284" y="27228"/>
                </a:lnTo>
                <a:lnTo>
                  <a:pt x="222817" y="4061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228"/>
                </a:lnTo>
                <a:lnTo>
                  <a:pt x="807" y="63463"/>
                </a:lnTo>
                <a:lnTo>
                  <a:pt x="0" y="77698"/>
                </a:lnTo>
                <a:lnTo>
                  <a:pt x="807" y="91961"/>
                </a:lnTo>
                <a:lnTo>
                  <a:pt x="12826" y="128155"/>
                </a:lnTo>
                <a:lnTo>
                  <a:pt x="49529" y="155295"/>
                </a:lnTo>
                <a:lnTo>
                  <a:pt x="51434" y="148996"/>
                </a:lnTo>
                <a:lnTo>
                  <a:pt x="42602" y="145076"/>
                </a:lnTo>
                <a:lnTo>
                  <a:pt x="34972" y="139622"/>
                </a:lnTo>
                <a:lnTo>
                  <a:pt x="16446" y="103008"/>
                </a:lnTo>
                <a:lnTo>
                  <a:pt x="14097" y="76873"/>
                </a:lnTo>
                <a:lnTo>
                  <a:pt x="14688" y="63628"/>
                </a:lnTo>
                <a:lnTo>
                  <a:pt x="28578" y="22519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36623" y="6006033"/>
            <a:ext cx="210819" cy="1552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88182" y="6006033"/>
            <a:ext cx="210819" cy="155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39742" y="6006033"/>
            <a:ext cx="210820" cy="1552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91303" y="6006033"/>
            <a:ext cx="210820" cy="1552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213467" y="6006033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1" y="0"/>
                </a:moveTo>
                <a:lnTo>
                  <a:pt x="430275" y="6311"/>
                </a:lnTo>
                <a:lnTo>
                  <a:pt x="439275" y="10207"/>
                </a:lnTo>
                <a:lnTo>
                  <a:pt x="447024" y="15605"/>
                </a:lnTo>
                <a:lnTo>
                  <a:pt x="465581" y="51541"/>
                </a:lnTo>
                <a:lnTo>
                  <a:pt x="467867" y="76860"/>
                </a:lnTo>
                <a:lnTo>
                  <a:pt x="467296" y="90557"/>
                </a:lnTo>
                <a:lnTo>
                  <a:pt x="453479" y="132619"/>
                </a:lnTo>
                <a:lnTo>
                  <a:pt x="430529" y="148983"/>
                </a:lnTo>
                <a:lnTo>
                  <a:pt x="432561" y="155282"/>
                </a:lnTo>
                <a:lnTo>
                  <a:pt x="469264" y="128143"/>
                </a:lnTo>
                <a:lnTo>
                  <a:pt x="481284" y="91949"/>
                </a:lnTo>
                <a:lnTo>
                  <a:pt x="482091" y="77685"/>
                </a:lnTo>
                <a:lnTo>
                  <a:pt x="481284" y="63450"/>
                </a:lnTo>
                <a:lnTo>
                  <a:pt x="469264" y="27216"/>
                </a:lnTo>
                <a:lnTo>
                  <a:pt x="443797" y="4064"/>
                </a:lnTo>
                <a:lnTo>
                  <a:pt x="432561" y="0"/>
                </a:lnTo>
                <a:close/>
              </a:path>
              <a:path w="482600" h="155575">
                <a:moveTo>
                  <a:pt x="49529" y="0"/>
                </a:moveTo>
                <a:lnTo>
                  <a:pt x="12826" y="27216"/>
                </a:lnTo>
                <a:lnTo>
                  <a:pt x="807" y="63450"/>
                </a:lnTo>
                <a:lnTo>
                  <a:pt x="0" y="77685"/>
                </a:lnTo>
                <a:lnTo>
                  <a:pt x="807" y="91949"/>
                </a:lnTo>
                <a:lnTo>
                  <a:pt x="12826" y="128143"/>
                </a:lnTo>
                <a:lnTo>
                  <a:pt x="49529" y="155282"/>
                </a:lnTo>
                <a:lnTo>
                  <a:pt x="51434" y="148983"/>
                </a:lnTo>
                <a:lnTo>
                  <a:pt x="42602" y="145063"/>
                </a:lnTo>
                <a:lnTo>
                  <a:pt x="34972" y="139609"/>
                </a:lnTo>
                <a:lnTo>
                  <a:pt x="16446" y="102995"/>
                </a:lnTo>
                <a:lnTo>
                  <a:pt x="14097" y="76860"/>
                </a:lnTo>
                <a:lnTo>
                  <a:pt x="14688" y="63615"/>
                </a:lnTo>
                <a:lnTo>
                  <a:pt x="28578" y="22503"/>
                </a:lnTo>
                <a:lnTo>
                  <a:pt x="51688" y="6311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376279" y="6006033"/>
            <a:ext cx="261620" cy="155575"/>
          </a:xfrm>
          <a:custGeom>
            <a:avLst/>
            <a:gdLst/>
            <a:ahLst/>
            <a:cxnLst/>
            <a:rect l="l" t="t" r="r" b="b"/>
            <a:pathLst>
              <a:path w="261620" h="155575">
                <a:moveTo>
                  <a:pt x="211581" y="0"/>
                </a:moveTo>
                <a:lnTo>
                  <a:pt x="209296" y="6311"/>
                </a:lnTo>
                <a:lnTo>
                  <a:pt x="218295" y="10207"/>
                </a:lnTo>
                <a:lnTo>
                  <a:pt x="226044" y="15605"/>
                </a:lnTo>
                <a:lnTo>
                  <a:pt x="244602" y="51541"/>
                </a:lnTo>
                <a:lnTo>
                  <a:pt x="246888" y="76860"/>
                </a:lnTo>
                <a:lnTo>
                  <a:pt x="246316" y="90557"/>
                </a:lnTo>
                <a:lnTo>
                  <a:pt x="232499" y="132619"/>
                </a:lnTo>
                <a:lnTo>
                  <a:pt x="209550" y="148983"/>
                </a:lnTo>
                <a:lnTo>
                  <a:pt x="211581" y="155282"/>
                </a:lnTo>
                <a:lnTo>
                  <a:pt x="248285" y="128143"/>
                </a:lnTo>
                <a:lnTo>
                  <a:pt x="260304" y="91949"/>
                </a:lnTo>
                <a:lnTo>
                  <a:pt x="261112" y="77685"/>
                </a:lnTo>
                <a:lnTo>
                  <a:pt x="260304" y="63450"/>
                </a:lnTo>
                <a:lnTo>
                  <a:pt x="248285" y="27216"/>
                </a:lnTo>
                <a:lnTo>
                  <a:pt x="222817" y="4064"/>
                </a:lnTo>
                <a:lnTo>
                  <a:pt x="211581" y="0"/>
                </a:lnTo>
                <a:close/>
              </a:path>
              <a:path w="261620" h="155575">
                <a:moveTo>
                  <a:pt x="49529" y="0"/>
                </a:moveTo>
                <a:lnTo>
                  <a:pt x="12826" y="27216"/>
                </a:lnTo>
                <a:lnTo>
                  <a:pt x="807" y="63450"/>
                </a:lnTo>
                <a:lnTo>
                  <a:pt x="0" y="77685"/>
                </a:lnTo>
                <a:lnTo>
                  <a:pt x="807" y="91949"/>
                </a:lnTo>
                <a:lnTo>
                  <a:pt x="12826" y="128143"/>
                </a:lnTo>
                <a:lnTo>
                  <a:pt x="49529" y="155282"/>
                </a:lnTo>
                <a:lnTo>
                  <a:pt x="51435" y="148983"/>
                </a:lnTo>
                <a:lnTo>
                  <a:pt x="42602" y="145063"/>
                </a:lnTo>
                <a:lnTo>
                  <a:pt x="34972" y="139609"/>
                </a:lnTo>
                <a:lnTo>
                  <a:pt x="16446" y="102995"/>
                </a:lnTo>
                <a:lnTo>
                  <a:pt x="14097" y="76860"/>
                </a:lnTo>
                <a:lnTo>
                  <a:pt x="14688" y="63615"/>
                </a:lnTo>
                <a:lnTo>
                  <a:pt x="28578" y="22503"/>
                </a:lnTo>
                <a:lnTo>
                  <a:pt x="51689" y="6311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1453896" y="1536191"/>
          <a:ext cx="10509882" cy="4810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85"/>
                <a:gridCol w="1051560"/>
                <a:gridCol w="1051559"/>
                <a:gridCol w="1051560"/>
                <a:gridCol w="1051560"/>
                <a:gridCol w="1051560"/>
                <a:gridCol w="1051560"/>
                <a:gridCol w="1051559"/>
                <a:gridCol w="1051559"/>
                <a:gridCol w="1049020"/>
              </a:tblGrid>
              <a:tr h="431164">
                <a:tc>
                  <a:txBody>
                    <a:bodyPr/>
                    <a:lstStyle/>
                    <a:p>
                      <a:pPr marR="73025" algn="ctr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1016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38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33375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83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5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080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34339">
                <a:tc>
                  <a:txBody>
                    <a:bodyPr/>
                    <a:lstStyle/>
                    <a:p>
                      <a:pPr marR="73025" algn="ctr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1016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715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33375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86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5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0800" algn="ctr">
                        <a:lnSpc>
                          <a:spcPts val="146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35610">
                <a:tc>
                  <a:txBody>
                    <a:bodyPr/>
                    <a:lstStyle/>
                    <a:p>
                      <a:pPr marR="7302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10160" algn="ctr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33375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20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0800" algn="ctr">
                        <a:lnSpc>
                          <a:spcPts val="1465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33831">
                <a:tc>
                  <a:txBody>
                    <a:bodyPr/>
                    <a:lstStyle/>
                    <a:p>
                      <a:pPr marR="7302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10160" algn="ctr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8580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350" algn="ctr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33375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864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5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0800" algn="ctr">
                        <a:lnSpc>
                          <a:spcPts val="145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34340">
                <a:tc>
                  <a:txBody>
                    <a:bodyPr/>
                    <a:lstStyle/>
                    <a:p>
                      <a:pPr marL="289560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1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21640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1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25450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1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25450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1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25450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2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50800" algn="ctr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ts val="1870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17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5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426084">
                        <a:lnSpc>
                          <a:spcPts val="1450"/>
                        </a:lnSpc>
                      </a:pPr>
                      <a:r>
                        <a:rPr sz="1300" dirty="0">
                          <a:latin typeface="Cambria Math"/>
                          <a:cs typeface="Cambria Math"/>
                        </a:rPr>
                        <a:t>𝐧−𝟏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16210">
                <a:tc>
                  <a:txBody>
                    <a:bodyPr/>
                    <a:lstStyle/>
                    <a:p>
                      <a:pPr marL="332105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6985" algn="ctr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𝟐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3175" algn="ctr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𝟑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3175" algn="ctr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8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0" dirty="0">
                          <a:latin typeface="Cambria Math"/>
                          <a:cs typeface="Cambria Math"/>
                        </a:rPr>
                        <a:t>𝟒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2540" algn="ctr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-5" dirty="0">
                          <a:latin typeface="Cambria Math"/>
                          <a:cs typeface="Cambria Math"/>
                        </a:rPr>
                        <a:t>𝐦−𝟏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33375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775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𝒙</a:t>
                      </a:r>
                      <a:r>
                        <a:rPr sz="2700" spc="209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5" dirty="0">
                          <a:latin typeface="Cambria Math"/>
                          <a:cs typeface="Cambria Math"/>
                        </a:rPr>
                        <a:t>𝐦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R="47625" algn="ctr">
                        <a:lnSpc>
                          <a:spcPts val="1400"/>
                        </a:lnSpc>
                      </a:pPr>
                      <a:r>
                        <a:rPr sz="1300" spc="10" dirty="0">
                          <a:latin typeface="Cambria Math"/>
                          <a:cs typeface="Cambria Math"/>
                        </a:rPr>
                        <a:t>𝐧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9339833" y="1242060"/>
            <a:ext cx="2015489" cy="114300"/>
          </a:xfrm>
          <a:custGeom>
            <a:avLst/>
            <a:gdLst/>
            <a:ahLst/>
            <a:cxnLst/>
            <a:rect l="l" t="t" r="r" b="b"/>
            <a:pathLst>
              <a:path w="2015490" h="114300">
                <a:moveTo>
                  <a:pt x="1901063" y="0"/>
                </a:moveTo>
                <a:lnTo>
                  <a:pt x="1901063" y="114300"/>
                </a:lnTo>
                <a:lnTo>
                  <a:pt x="1977263" y="76200"/>
                </a:lnTo>
                <a:lnTo>
                  <a:pt x="1920113" y="76200"/>
                </a:lnTo>
                <a:lnTo>
                  <a:pt x="1920113" y="38100"/>
                </a:lnTo>
                <a:lnTo>
                  <a:pt x="1977263" y="38100"/>
                </a:lnTo>
                <a:lnTo>
                  <a:pt x="1901063" y="0"/>
                </a:lnTo>
                <a:close/>
              </a:path>
              <a:path w="2015490" h="114300">
                <a:moveTo>
                  <a:pt x="19010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901063" y="76200"/>
                </a:lnTo>
                <a:lnTo>
                  <a:pt x="1901063" y="38100"/>
                </a:lnTo>
                <a:close/>
              </a:path>
              <a:path w="2015490" h="114300">
                <a:moveTo>
                  <a:pt x="1977263" y="38100"/>
                </a:moveTo>
                <a:lnTo>
                  <a:pt x="1920113" y="38100"/>
                </a:lnTo>
                <a:lnTo>
                  <a:pt x="1920113" y="76200"/>
                </a:lnTo>
                <a:lnTo>
                  <a:pt x="1977263" y="76200"/>
                </a:lnTo>
                <a:lnTo>
                  <a:pt x="2015363" y="57150"/>
                </a:lnTo>
                <a:lnTo>
                  <a:pt x="197726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462277" y="1281683"/>
            <a:ext cx="2208530" cy="86995"/>
          </a:xfrm>
          <a:custGeom>
            <a:avLst/>
            <a:gdLst/>
            <a:ahLst/>
            <a:cxnLst/>
            <a:rect l="l" t="t" r="r" b="b"/>
            <a:pathLst>
              <a:path w="2208529" h="86994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2208529" h="86994">
                <a:moveTo>
                  <a:pt x="86868" y="28955"/>
                </a:moveTo>
                <a:lnTo>
                  <a:pt x="72390" y="28955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5"/>
                </a:lnTo>
                <a:close/>
              </a:path>
              <a:path w="2208529" h="86994">
                <a:moveTo>
                  <a:pt x="2208276" y="28955"/>
                </a:moveTo>
                <a:lnTo>
                  <a:pt x="86868" y="28955"/>
                </a:lnTo>
                <a:lnTo>
                  <a:pt x="86868" y="57912"/>
                </a:lnTo>
                <a:lnTo>
                  <a:pt x="2208276" y="57912"/>
                </a:lnTo>
                <a:lnTo>
                  <a:pt x="2208276" y="2895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93997" y="1131570"/>
            <a:ext cx="493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Number of </a:t>
            </a:r>
            <a:r>
              <a:rPr sz="1800" dirty="0">
                <a:latin typeface="Calibri"/>
                <a:cs typeface="Calibri"/>
              </a:rPr>
              <a:t>IO </a:t>
            </a:r>
            <a:r>
              <a:rPr sz="1800" spc="-15" dirty="0">
                <a:latin typeface="Calibri"/>
                <a:cs typeface="Calibri"/>
              </a:rPr>
              <a:t>pairs </a:t>
            </a:r>
            <a:r>
              <a:rPr sz="1800" spc="-10" dirty="0">
                <a:latin typeface="Calibri"/>
                <a:cs typeface="Calibri"/>
              </a:rPr>
              <a:t>available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10" dirty="0">
                <a:latin typeface="Calibri"/>
                <a:cs typeface="Calibri"/>
              </a:rPr>
              <a:t>training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65404" y="5039105"/>
            <a:ext cx="114300" cy="1437005"/>
          </a:xfrm>
          <a:custGeom>
            <a:avLst/>
            <a:gdLst/>
            <a:ahLst/>
            <a:cxnLst/>
            <a:rect l="l" t="t" r="r" b="b"/>
            <a:pathLst>
              <a:path w="114300" h="1437004">
                <a:moveTo>
                  <a:pt x="38100" y="1322616"/>
                </a:moveTo>
                <a:lnTo>
                  <a:pt x="0" y="1322616"/>
                </a:lnTo>
                <a:lnTo>
                  <a:pt x="57150" y="1436916"/>
                </a:lnTo>
                <a:lnTo>
                  <a:pt x="104775" y="1341666"/>
                </a:lnTo>
                <a:lnTo>
                  <a:pt x="38100" y="1341666"/>
                </a:lnTo>
                <a:lnTo>
                  <a:pt x="38100" y="1322616"/>
                </a:lnTo>
                <a:close/>
              </a:path>
              <a:path w="114300" h="1437004">
                <a:moveTo>
                  <a:pt x="76200" y="0"/>
                </a:moveTo>
                <a:lnTo>
                  <a:pt x="38100" y="0"/>
                </a:lnTo>
                <a:lnTo>
                  <a:pt x="38100" y="1341666"/>
                </a:lnTo>
                <a:lnTo>
                  <a:pt x="76200" y="1341666"/>
                </a:lnTo>
                <a:lnTo>
                  <a:pt x="76200" y="0"/>
                </a:lnTo>
                <a:close/>
              </a:path>
              <a:path w="114300" h="1437004">
                <a:moveTo>
                  <a:pt x="114300" y="1322616"/>
                </a:moveTo>
                <a:lnTo>
                  <a:pt x="76200" y="1322616"/>
                </a:lnTo>
                <a:lnTo>
                  <a:pt x="76200" y="1341666"/>
                </a:lnTo>
                <a:lnTo>
                  <a:pt x="104775" y="1341666"/>
                </a:lnTo>
                <a:lnTo>
                  <a:pt x="114300" y="13226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9119" y="1910333"/>
            <a:ext cx="86995" cy="1331595"/>
          </a:xfrm>
          <a:custGeom>
            <a:avLst/>
            <a:gdLst/>
            <a:ahLst/>
            <a:cxnLst/>
            <a:rect l="l" t="t" r="r" b="b"/>
            <a:pathLst>
              <a:path w="86995" h="1331595">
                <a:moveTo>
                  <a:pt x="57911" y="72389"/>
                </a:moveTo>
                <a:lnTo>
                  <a:pt x="28956" y="72389"/>
                </a:lnTo>
                <a:lnTo>
                  <a:pt x="28956" y="1331214"/>
                </a:lnTo>
                <a:lnTo>
                  <a:pt x="57911" y="1331214"/>
                </a:lnTo>
                <a:lnTo>
                  <a:pt x="57911" y="72389"/>
                </a:lnTo>
                <a:close/>
              </a:path>
              <a:path w="86995" h="133159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331595">
                <a:moveTo>
                  <a:pt x="79629" y="72389"/>
                </a:moveTo>
                <a:lnTo>
                  <a:pt x="57911" y="72389"/>
                </a:lnTo>
                <a:lnTo>
                  <a:pt x="57911" y="86867"/>
                </a:lnTo>
                <a:lnTo>
                  <a:pt x="86867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15595" y="3402583"/>
            <a:ext cx="83311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No </a:t>
            </a:r>
            <a:r>
              <a:rPr sz="1800" spc="-5" dirty="0">
                <a:latin typeface="Calibri"/>
                <a:cs typeface="Calibri"/>
              </a:rPr>
              <a:t>of  </a:t>
            </a:r>
            <a:r>
              <a:rPr sz="1800" b="1" i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Data </a:t>
            </a:r>
            <a:r>
              <a:rPr sz="1800" b="1" i="1" spc="-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b="1" i="1" u="heavy" spc="-10" dirty="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libri"/>
                <a:cs typeface="Calibri"/>
              </a:rPr>
              <a:t>Points</a:t>
            </a:r>
            <a:r>
              <a:rPr sz="1800" b="1" i="1" spc="-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 Single  </a:t>
            </a:r>
            <a:r>
              <a:rPr sz="1800" dirty="0"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Date Placeholder 8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3" name="Footer Placeholder 8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84" name="Slide Number Placeholder 8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901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44221"/>
            <a:ext cx="9027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Shape of </a:t>
            </a:r>
            <a:r>
              <a:rPr sz="4000" spc="-105" dirty="0">
                <a:solidFill>
                  <a:srgbClr val="C00000"/>
                </a:solidFill>
                <a:latin typeface="Times New Roman"/>
                <a:cs typeface="Times New Roman"/>
              </a:rPr>
              <a:t>Your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Output: Binary</a:t>
            </a:r>
            <a:r>
              <a:rPr sz="40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Classification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8242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60" h="443230">
                <a:moveTo>
                  <a:pt x="0" y="442912"/>
                </a:moveTo>
                <a:lnTo>
                  <a:pt x="1051559" y="442912"/>
                </a:lnTo>
                <a:lnTo>
                  <a:pt x="1051559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9802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60" h="443230">
                <a:moveTo>
                  <a:pt x="0" y="442912"/>
                </a:moveTo>
                <a:lnTo>
                  <a:pt x="1051560" y="442912"/>
                </a:lnTo>
                <a:lnTo>
                  <a:pt x="1051560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1363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60" h="443230">
                <a:moveTo>
                  <a:pt x="0" y="442912"/>
                </a:moveTo>
                <a:lnTo>
                  <a:pt x="1051560" y="442912"/>
                </a:lnTo>
                <a:lnTo>
                  <a:pt x="1051560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82922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60" h="443230">
                <a:moveTo>
                  <a:pt x="0" y="442912"/>
                </a:moveTo>
                <a:lnTo>
                  <a:pt x="1051560" y="442912"/>
                </a:lnTo>
                <a:lnTo>
                  <a:pt x="1051560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40722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59" h="443230">
                <a:moveTo>
                  <a:pt x="0" y="442912"/>
                </a:moveTo>
                <a:lnTo>
                  <a:pt x="1051559" y="442912"/>
                </a:lnTo>
                <a:lnTo>
                  <a:pt x="1051559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92282" y="1583372"/>
            <a:ext cx="1051560" cy="443230"/>
          </a:xfrm>
          <a:custGeom>
            <a:avLst/>
            <a:gdLst/>
            <a:ahLst/>
            <a:cxnLst/>
            <a:rect l="l" t="t" r="r" b="b"/>
            <a:pathLst>
              <a:path w="1051559" h="443230">
                <a:moveTo>
                  <a:pt x="0" y="442912"/>
                </a:moveTo>
                <a:lnTo>
                  <a:pt x="1051559" y="442912"/>
                </a:lnTo>
                <a:lnTo>
                  <a:pt x="1051559" y="0"/>
                </a:lnTo>
                <a:lnTo>
                  <a:pt x="0" y="0"/>
                </a:lnTo>
                <a:lnTo>
                  <a:pt x="0" y="442912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6938" y="1660144"/>
            <a:ext cx="206248" cy="1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8498" y="1660144"/>
            <a:ext cx="206248" cy="1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20059" y="1660144"/>
            <a:ext cx="206248" cy="1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1619" y="1660144"/>
            <a:ext cx="206247" cy="1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92258" y="1660144"/>
            <a:ext cx="482600" cy="155575"/>
          </a:xfrm>
          <a:custGeom>
            <a:avLst/>
            <a:gdLst/>
            <a:ahLst/>
            <a:cxnLst/>
            <a:rect l="l" t="t" r="r" b="b"/>
            <a:pathLst>
              <a:path w="482600" h="155575">
                <a:moveTo>
                  <a:pt x="432562" y="0"/>
                </a:moveTo>
                <a:lnTo>
                  <a:pt x="430275" y="6350"/>
                </a:lnTo>
                <a:lnTo>
                  <a:pt x="439275" y="10233"/>
                </a:lnTo>
                <a:lnTo>
                  <a:pt x="447024" y="15605"/>
                </a:lnTo>
                <a:lnTo>
                  <a:pt x="465582" y="51514"/>
                </a:lnTo>
                <a:lnTo>
                  <a:pt x="467868" y="76834"/>
                </a:lnTo>
                <a:lnTo>
                  <a:pt x="467296" y="90574"/>
                </a:lnTo>
                <a:lnTo>
                  <a:pt x="453479" y="132629"/>
                </a:lnTo>
                <a:lnTo>
                  <a:pt x="430530" y="148970"/>
                </a:lnTo>
                <a:lnTo>
                  <a:pt x="432562" y="155320"/>
                </a:lnTo>
                <a:lnTo>
                  <a:pt x="469265" y="128142"/>
                </a:lnTo>
                <a:lnTo>
                  <a:pt x="481284" y="91959"/>
                </a:lnTo>
                <a:lnTo>
                  <a:pt x="482092" y="77723"/>
                </a:lnTo>
                <a:lnTo>
                  <a:pt x="481284" y="63432"/>
                </a:lnTo>
                <a:lnTo>
                  <a:pt x="469265" y="27177"/>
                </a:lnTo>
                <a:lnTo>
                  <a:pt x="443797" y="4050"/>
                </a:lnTo>
                <a:lnTo>
                  <a:pt x="432562" y="0"/>
                </a:lnTo>
                <a:close/>
              </a:path>
              <a:path w="482600" h="155575">
                <a:moveTo>
                  <a:pt x="49530" y="0"/>
                </a:moveTo>
                <a:lnTo>
                  <a:pt x="12826" y="27177"/>
                </a:lnTo>
                <a:lnTo>
                  <a:pt x="807" y="63432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30" y="155320"/>
                </a:lnTo>
                <a:lnTo>
                  <a:pt x="51435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446" y="103028"/>
                </a:lnTo>
                <a:lnTo>
                  <a:pt x="14097" y="76834"/>
                </a:lnTo>
                <a:lnTo>
                  <a:pt x="14688" y="63597"/>
                </a:lnTo>
                <a:lnTo>
                  <a:pt x="28578" y="22477"/>
                </a:lnTo>
                <a:lnTo>
                  <a:pt x="51689" y="635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52022" y="1660144"/>
            <a:ext cx="264160" cy="155575"/>
          </a:xfrm>
          <a:custGeom>
            <a:avLst/>
            <a:gdLst/>
            <a:ahLst/>
            <a:cxnLst/>
            <a:rect l="l" t="t" r="r" b="b"/>
            <a:pathLst>
              <a:path w="264159" h="155575">
                <a:moveTo>
                  <a:pt x="214629" y="0"/>
                </a:moveTo>
                <a:lnTo>
                  <a:pt x="212344" y="6350"/>
                </a:lnTo>
                <a:lnTo>
                  <a:pt x="221343" y="10233"/>
                </a:lnTo>
                <a:lnTo>
                  <a:pt x="229092" y="15605"/>
                </a:lnTo>
                <a:lnTo>
                  <a:pt x="247650" y="51514"/>
                </a:lnTo>
                <a:lnTo>
                  <a:pt x="249935" y="76834"/>
                </a:lnTo>
                <a:lnTo>
                  <a:pt x="249364" y="90574"/>
                </a:lnTo>
                <a:lnTo>
                  <a:pt x="235547" y="132629"/>
                </a:lnTo>
                <a:lnTo>
                  <a:pt x="212598" y="148970"/>
                </a:lnTo>
                <a:lnTo>
                  <a:pt x="214629" y="155320"/>
                </a:lnTo>
                <a:lnTo>
                  <a:pt x="251332" y="128142"/>
                </a:lnTo>
                <a:lnTo>
                  <a:pt x="263352" y="91959"/>
                </a:lnTo>
                <a:lnTo>
                  <a:pt x="264159" y="77723"/>
                </a:lnTo>
                <a:lnTo>
                  <a:pt x="263352" y="63432"/>
                </a:lnTo>
                <a:lnTo>
                  <a:pt x="251332" y="27177"/>
                </a:lnTo>
                <a:lnTo>
                  <a:pt x="225865" y="4050"/>
                </a:lnTo>
                <a:lnTo>
                  <a:pt x="214629" y="0"/>
                </a:lnTo>
                <a:close/>
              </a:path>
              <a:path w="264159" h="155575">
                <a:moveTo>
                  <a:pt x="49529" y="0"/>
                </a:moveTo>
                <a:lnTo>
                  <a:pt x="12826" y="27177"/>
                </a:lnTo>
                <a:lnTo>
                  <a:pt x="807" y="63432"/>
                </a:lnTo>
                <a:lnTo>
                  <a:pt x="0" y="77723"/>
                </a:lnTo>
                <a:lnTo>
                  <a:pt x="807" y="91959"/>
                </a:lnTo>
                <a:lnTo>
                  <a:pt x="12826" y="128142"/>
                </a:lnTo>
                <a:lnTo>
                  <a:pt x="49529" y="155320"/>
                </a:lnTo>
                <a:lnTo>
                  <a:pt x="51434" y="148970"/>
                </a:lnTo>
                <a:lnTo>
                  <a:pt x="42602" y="145063"/>
                </a:lnTo>
                <a:lnTo>
                  <a:pt x="34972" y="139620"/>
                </a:lnTo>
                <a:lnTo>
                  <a:pt x="16446" y="103028"/>
                </a:lnTo>
                <a:lnTo>
                  <a:pt x="14097" y="76834"/>
                </a:lnTo>
                <a:lnTo>
                  <a:pt x="14688" y="63597"/>
                </a:lnTo>
                <a:lnTo>
                  <a:pt x="28578" y="22477"/>
                </a:lnTo>
                <a:lnTo>
                  <a:pt x="51688" y="635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928116" y="1581911"/>
          <a:ext cx="10509882" cy="4376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8385"/>
                <a:gridCol w="1051560"/>
                <a:gridCol w="1051559"/>
                <a:gridCol w="1051560"/>
                <a:gridCol w="1051560"/>
                <a:gridCol w="1051560"/>
                <a:gridCol w="1051560"/>
                <a:gridCol w="1051559"/>
                <a:gridCol w="1051559"/>
                <a:gridCol w="1049020"/>
              </a:tblGrid>
              <a:tr h="437642">
                <a:tc>
                  <a:txBody>
                    <a:bodyPr/>
                    <a:lstStyle/>
                    <a:p>
                      <a:pPr marL="330200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52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40" dirty="0">
                          <a:latin typeface="Cambria Math"/>
                          <a:cs typeface="Cambria Math"/>
                        </a:rPr>
                        <a:t>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3375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52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40" dirty="0"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52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40" dirty="0"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52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40" dirty="0">
                          <a:latin typeface="Cambria Math"/>
                          <a:cs typeface="Cambria Math"/>
                        </a:rPr>
                        <a:t>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..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..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45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45" dirty="0">
                          <a:latin typeface="Cambria Math"/>
                          <a:cs typeface="Cambria Math"/>
                        </a:rPr>
                        <a:t>m−1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ts val="1939"/>
                        </a:lnSpc>
                      </a:pPr>
                      <a:r>
                        <a:rPr sz="2700" baseline="-27777" dirty="0"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700" spc="345" baseline="-27777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300" spc="140" dirty="0">
                          <a:latin typeface="Cambria Math"/>
                          <a:cs typeface="Cambria Math"/>
                        </a:rPr>
                        <a:t>m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9650730" y="1292352"/>
            <a:ext cx="2015489" cy="114300"/>
          </a:xfrm>
          <a:custGeom>
            <a:avLst/>
            <a:gdLst/>
            <a:ahLst/>
            <a:cxnLst/>
            <a:rect l="l" t="t" r="r" b="b"/>
            <a:pathLst>
              <a:path w="2015490" h="114300">
                <a:moveTo>
                  <a:pt x="1901063" y="0"/>
                </a:moveTo>
                <a:lnTo>
                  <a:pt x="1901063" y="114300"/>
                </a:lnTo>
                <a:lnTo>
                  <a:pt x="1977263" y="76200"/>
                </a:lnTo>
                <a:lnTo>
                  <a:pt x="1920113" y="76200"/>
                </a:lnTo>
                <a:lnTo>
                  <a:pt x="1920113" y="38100"/>
                </a:lnTo>
                <a:lnTo>
                  <a:pt x="1977263" y="38100"/>
                </a:lnTo>
                <a:lnTo>
                  <a:pt x="1901063" y="0"/>
                </a:lnTo>
                <a:close/>
              </a:path>
              <a:path w="2015490" h="114300">
                <a:moveTo>
                  <a:pt x="19010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901063" y="76200"/>
                </a:lnTo>
                <a:lnTo>
                  <a:pt x="1901063" y="38100"/>
                </a:lnTo>
                <a:close/>
              </a:path>
              <a:path w="2015490" h="114300">
                <a:moveTo>
                  <a:pt x="1977263" y="38100"/>
                </a:moveTo>
                <a:lnTo>
                  <a:pt x="1920113" y="38100"/>
                </a:lnTo>
                <a:lnTo>
                  <a:pt x="1920113" y="76200"/>
                </a:lnTo>
                <a:lnTo>
                  <a:pt x="1977263" y="76200"/>
                </a:lnTo>
                <a:lnTo>
                  <a:pt x="2015363" y="57150"/>
                </a:lnTo>
                <a:lnTo>
                  <a:pt x="1977263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62277" y="1281683"/>
            <a:ext cx="1536700" cy="86995"/>
          </a:xfrm>
          <a:custGeom>
            <a:avLst/>
            <a:gdLst/>
            <a:ahLst/>
            <a:cxnLst/>
            <a:rect l="l" t="t" r="r" b="b"/>
            <a:pathLst>
              <a:path w="1536700" h="86994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1536700" h="86994">
                <a:moveTo>
                  <a:pt x="86868" y="28955"/>
                </a:moveTo>
                <a:lnTo>
                  <a:pt x="72390" y="28955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5"/>
                </a:lnTo>
                <a:close/>
              </a:path>
              <a:path w="1536700" h="86994">
                <a:moveTo>
                  <a:pt x="1536446" y="28955"/>
                </a:moveTo>
                <a:lnTo>
                  <a:pt x="86868" y="28955"/>
                </a:lnTo>
                <a:lnTo>
                  <a:pt x="86868" y="57912"/>
                </a:lnTo>
                <a:lnTo>
                  <a:pt x="1536446" y="57912"/>
                </a:lnTo>
                <a:lnTo>
                  <a:pt x="1536446" y="2895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12719" y="1139190"/>
            <a:ext cx="625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Number of Outputs corresponding to inputs for </a:t>
            </a:r>
            <a:r>
              <a:rPr sz="1800" dirty="0">
                <a:latin typeface="Times New Roman"/>
                <a:cs typeface="Times New Roman"/>
              </a:rPr>
              <a:t>training </a:t>
            </a:r>
            <a:r>
              <a:rPr sz="1800" spc="-5" dirty="0">
                <a:latin typeface="Times New Roman"/>
                <a:cs typeface="Times New Roman"/>
              </a:rPr>
              <a:t>the</a:t>
            </a:r>
            <a:r>
              <a:rPr sz="1800" spc="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network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31945" y="3261182"/>
            <a:ext cx="35617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75" dirty="0">
                <a:solidFill>
                  <a:srgbClr val="2E5496"/>
                </a:solidFill>
                <a:latin typeface="Times New Roman"/>
                <a:cs typeface="Times New Roman"/>
              </a:rPr>
              <a:t>Y.Shape </a:t>
            </a:r>
            <a:r>
              <a:rPr sz="4000" spc="-5" dirty="0">
                <a:solidFill>
                  <a:srgbClr val="2E5496"/>
                </a:solidFill>
                <a:latin typeface="Times New Roman"/>
                <a:cs typeface="Times New Roman"/>
              </a:rPr>
              <a:t>= (1 ,</a:t>
            </a:r>
            <a:r>
              <a:rPr sz="4000" spc="-325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2E5496"/>
                </a:solidFill>
                <a:latin typeface="Times New Roman"/>
                <a:cs typeface="Times New Roman"/>
              </a:rPr>
              <a:t>m)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950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764" y="2324082"/>
            <a:ext cx="4693197" cy="397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664197" y="902284"/>
            <a:ext cx="18624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y=f(x)=x</a:t>
            </a:r>
            <a:r>
              <a:rPr sz="2775" spc="-7" baseline="25525" dirty="0">
                <a:latin typeface="Times New Roman"/>
                <a:cs typeface="Times New Roman"/>
              </a:rPr>
              <a:t>2</a:t>
            </a:r>
            <a:r>
              <a:rPr sz="2800" spc="-5" dirty="0">
                <a:latin typeface="Times New Roman"/>
                <a:cs typeface="Times New Roman"/>
              </a:rPr>
              <a:t>+2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1281" y="2007107"/>
            <a:ext cx="706120" cy="0"/>
          </a:xfrm>
          <a:custGeom>
            <a:avLst/>
            <a:gdLst/>
            <a:ahLst/>
            <a:cxnLst/>
            <a:rect l="l" t="t" r="r" b="b"/>
            <a:pathLst>
              <a:path w="706120">
                <a:moveTo>
                  <a:pt x="0" y="0"/>
                </a:moveTo>
                <a:lnTo>
                  <a:pt x="70561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1497" y="1454261"/>
            <a:ext cx="4698365" cy="46793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sz="2050" spc="85" dirty="0">
                <a:latin typeface="Cambria Math"/>
                <a:cs typeface="Cambria Math"/>
              </a:rPr>
              <a:t>𝑑𝑓(𝑥) </a:t>
            </a:r>
            <a:r>
              <a:rPr sz="4200" spc="-7" baseline="-32738" dirty="0">
                <a:latin typeface="Times New Roman"/>
                <a:cs typeface="Times New Roman"/>
              </a:rPr>
              <a:t>=</a:t>
            </a:r>
            <a:r>
              <a:rPr sz="4200" spc="82" baseline="-32738" dirty="0">
                <a:latin typeface="Times New Roman"/>
                <a:cs typeface="Times New Roman"/>
              </a:rPr>
              <a:t> </a:t>
            </a:r>
            <a:r>
              <a:rPr sz="4200" baseline="-32738" dirty="0">
                <a:latin typeface="Times New Roman"/>
                <a:cs typeface="Times New Roman"/>
              </a:rPr>
              <a:t>2x</a:t>
            </a:r>
            <a:endParaRPr sz="4200" baseline="-32738">
              <a:latin typeface="Times New Roman"/>
              <a:cs typeface="Times New Roman"/>
            </a:endParaRPr>
          </a:p>
          <a:p>
            <a:pPr marL="239395">
              <a:lnSpc>
                <a:spcPct val="100000"/>
              </a:lnSpc>
              <a:spcBef>
                <a:spcPts val="439"/>
              </a:spcBef>
            </a:pPr>
            <a:r>
              <a:rPr sz="2050" spc="114" dirty="0">
                <a:latin typeface="Cambria Math"/>
                <a:cs typeface="Cambria Math"/>
              </a:rPr>
              <a:t>𝑑𝑥</a:t>
            </a:r>
            <a:endParaRPr sz="205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205"/>
              </a:spcBef>
              <a:tabLst>
                <a:tab pos="783590" algn="l"/>
              </a:tabLst>
            </a:pPr>
            <a:r>
              <a:rPr sz="2800" spc="-5" dirty="0">
                <a:latin typeface="Times New Roman"/>
                <a:cs typeface="Times New Roman"/>
              </a:rPr>
              <a:t>x=2	f(x)=6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Times New Roman"/>
                <a:cs typeface="Times New Roman"/>
              </a:rPr>
              <a:t>x=2.0001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f(x)=6.00040001</a:t>
            </a:r>
            <a:endParaRPr sz="2800">
              <a:latin typeface="Times New Roman"/>
              <a:cs typeface="Times New Roman"/>
            </a:endParaRPr>
          </a:p>
          <a:p>
            <a:pPr marL="50800" marR="263525">
              <a:lnSpc>
                <a:spcPct val="150000"/>
              </a:lnSpc>
              <a:spcBef>
                <a:spcPts val="5"/>
              </a:spcBef>
            </a:pPr>
            <a:r>
              <a:rPr sz="2800" dirty="0">
                <a:latin typeface="Times New Roman"/>
                <a:cs typeface="Times New Roman"/>
              </a:rPr>
              <a:t>Slope </a:t>
            </a:r>
            <a:r>
              <a:rPr sz="2800" spc="-5" dirty="0">
                <a:latin typeface="Times New Roman"/>
                <a:cs typeface="Times New Roman"/>
              </a:rPr>
              <a:t>at x=2 is .0004/.0001=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4  x=5 </a:t>
            </a:r>
            <a:r>
              <a:rPr sz="2800" dirty="0">
                <a:latin typeface="Times New Roman"/>
                <a:cs typeface="Times New Roman"/>
              </a:rPr>
              <a:t>f(x)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=27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Times New Roman"/>
                <a:cs typeface="Times New Roman"/>
              </a:rPr>
              <a:t>x=5.0001 f(x) =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27.00100001</a:t>
            </a:r>
            <a:endParaRPr sz="28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80"/>
              </a:spcBef>
            </a:pPr>
            <a:r>
              <a:rPr sz="2800" dirty="0">
                <a:latin typeface="Times New Roman"/>
                <a:cs typeface="Times New Roman"/>
              </a:rPr>
              <a:t>Slope </a:t>
            </a:r>
            <a:r>
              <a:rPr sz="2800" spc="-5" dirty="0">
                <a:latin typeface="Times New Roman"/>
                <a:cs typeface="Times New Roman"/>
              </a:rPr>
              <a:t>at a =5 is </a:t>
            </a:r>
            <a:r>
              <a:rPr sz="2800" dirty="0">
                <a:latin typeface="Times New Roman"/>
                <a:cs typeface="Times New Roman"/>
              </a:rPr>
              <a:t>.0010/.0001=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1685" y="5270753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456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1142" y="5106161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6938" y="4197858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460" y="0"/>
                </a:lnTo>
              </a:path>
            </a:pathLst>
          </a:custGeom>
          <a:ln w="2895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1905" y="4069841"/>
            <a:ext cx="0" cy="128270"/>
          </a:xfrm>
          <a:custGeom>
            <a:avLst/>
            <a:gdLst/>
            <a:ahLst/>
            <a:cxnLst/>
            <a:rect l="l" t="t" r="r" b="b"/>
            <a:pathLst>
              <a:path h="128270">
                <a:moveTo>
                  <a:pt x="0" y="128015"/>
                </a:moveTo>
                <a:lnTo>
                  <a:pt x="0" y="0"/>
                </a:lnTo>
              </a:path>
            </a:pathLst>
          </a:custGeom>
          <a:ln w="381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711" y="4197096"/>
            <a:ext cx="2569845" cy="0"/>
          </a:xfrm>
          <a:custGeom>
            <a:avLst/>
            <a:gdLst/>
            <a:ahLst/>
            <a:cxnLst/>
            <a:rect l="l" t="t" r="r" b="b"/>
            <a:pathLst>
              <a:path w="2569845">
                <a:moveTo>
                  <a:pt x="2569464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4471C4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711" y="4069079"/>
            <a:ext cx="2694305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2693924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4471C4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71700" y="649223"/>
            <a:ext cx="2822575" cy="925194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585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Derivatives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86711" y="5170932"/>
            <a:ext cx="1153795" cy="0"/>
          </a:xfrm>
          <a:custGeom>
            <a:avLst/>
            <a:gdLst/>
            <a:ahLst/>
            <a:cxnLst/>
            <a:rect l="l" t="t" r="r" b="b"/>
            <a:pathLst>
              <a:path w="1153795">
                <a:moveTo>
                  <a:pt x="1153414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4471C4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711" y="5269991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933957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4471C4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5229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3016"/>
            <a:ext cx="7152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Gradient Descent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single</a:t>
            </a:r>
            <a:r>
              <a:rPr sz="4000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dimension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5679" y="1825751"/>
            <a:ext cx="3858767" cy="397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8796" y="4956809"/>
            <a:ext cx="189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7100" y="2327275"/>
            <a:ext cx="2289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75" u="heavy" spc="-540" baseline="459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75" u="heavy" spc="142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𝑑𝑗(𝑤)</a:t>
            </a:r>
            <a:r>
              <a:rPr sz="2175" spc="142" baseline="45977" dirty="0">
                <a:latin typeface="Cambria Math"/>
                <a:cs typeface="Cambria Math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3389" y="2523870"/>
            <a:ext cx="1555115" cy="509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5890">
              <a:lnSpc>
                <a:spcPts val="1565"/>
              </a:lnSpc>
              <a:spcBef>
                <a:spcPts val="110"/>
              </a:spcBef>
            </a:pPr>
            <a:r>
              <a:rPr sz="1450" spc="110" dirty="0">
                <a:latin typeface="Cambria Math"/>
                <a:cs typeface="Cambria Math"/>
              </a:rPr>
              <a:t>𝑑𝑤</a:t>
            </a:r>
            <a:endParaRPr sz="1450">
              <a:latin typeface="Cambria Math"/>
              <a:cs typeface="Cambria Math"/>
            </a:endParaRPr>
          </a:p>
          <a:p>
            <a:pPr marL="12700">
              <a:lnSpc>
                <a:spcPts val="2225"/>
              </a:lnSpc>
            </a:pPr>
            <a:r>
              <a:rPr sz="2000" spc="-5" dirty="0">
                <a:latin typeface="Times New Roman"/>
                <a:cs typeface="Times New Roman"/>
              </a:rPr>
              <a:t>optimum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8779" y="2232787"/>
            <a:ext cx="2148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75" u="heavy" spc="-547" baseline="4597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175" u="heavy" spc="142" baseline="45977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𝑑𝑗(𝑤)</a:t>
            </a:r>
            <a:r>
              <a:rPr sz="2175" spc="142" baseline="45977" dirty="0">
                <a:latin typeface="Cambria Math"/>
                <a:cs typeface="Cambria Math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less </a:t>
            </a:r>
            <a:r>
              <a:rPr sz="2000" dirty="0">
                <a:latin typeface="Times New Roman"/>
                <a:cs typeface="Times New Roman"/>
              </a:rPr>
              <a:t>than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4433" y="2429382"/>
            <a:ext cx="1554480" cy="509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5890">
              <a:lnSpc>
                <a:spcPts val="1565"/>
              </a:lnSpc>
              <a:spcBef>
                <a:spcPts val="110"/>
              </a:spcBef>
            </a:pPr>
            <a:r>
              <a:rPr sz="1450" spc="110" dirty="0">
                <a:latin typeface="Cambria Math"/>
                <a:cs typeface="Cambria Math"/>
              </a:rPr>
              <a:t>𝑑𝑤</a:t>
            </a:r>
            <a:endParaRPr sz="1450">
              <a:latin typeface="Cambria Math"/>
              <a:cs typeface="Cambria Math"/>
            </a:endParaRPr>
          </a:p>
          <a:p>
            <a:pPr marL="12700">
              <a:lnSpc>
                <a:spcPts val="2225"/>
              </a:lnSpc>
            </a:pPr>
            <a:r>
              <a:rPr sz="2000" spc="-5" dirty="0">
                <a:latin typeface="Times New Roman"/>
                <a:cs typeface="Times New Roman"/>
              </a:rPr>
              <a:t>optimum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value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430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3921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Gradient</a:t>
            </a:r>
            <a:r>
              <a:rPr sz="4400" spc="-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Descent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32438" y="2188204"/>
            <a:ext cx="5537804" cy="4210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1053" y="1835861"/>
            <a:ext cx="8534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J(</a:t>
            </a:r>
            <a:r>
              <a:rPr sz="2800" spc="-245" dirty="0">
                <a:latin typeface="Calibri"/>
                <a:cs typeface="Calibri"/>
              </a:rPr>
              <a:t>w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-1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2388" y="2373401"/>
            <a:ext cx="888712" cy="364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4095" y="5541975"/>
            <a:ext cx="2101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Global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Minimum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09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6410" y="493217"/>
            <a:ext cx="59512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How the weights will</a:t>
            </a:r>
            <a:r>
              <a:rPr sz="4000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change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690116"/>
            <a:ext cx="12192000" cy="1689100"/>
          </a:xfrm>
          <a:custGeom>
            <a:avLst/>
            <a:gdLst/>
            <a:ahLst/>
            <a:cxnLst/>
            <a:rect l="l" t="t" r="r" b="b"/>
            <a:pathLst>
              <a:path w="12192000" h="1689100">
                <a:moveTo>
                  <a:pt x="0" y="1688591"/>
                </a:moveTo>
                <a:lnTo>
                  <a:pt x="12192000" y="1688591"/>
                </a:lnTo>
                <a:lnTo>
                  <a:pt x="12192000" y="0"/>
                </a:lnTo>
                <a:lnTo>
                  <a:pt x="0" y="0"/>
                </a:lnTo>
                <a:lnTo>
                  <a:pt x="0" y="168859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690116"/>
            <a:ext cx="12192000" cy="1689100"/>
          </a:xfrm>
          <a:custGeom>
            <a:avLst/>
            <a:gdLst/>
            <a:ahLst/>
            <a:cxnLst/>
            <a:rect l="l" t="t" r="r" b="b"/>
            <a:pathLst>
              <a:path w="12192000" h="1689100">
                <a:moveTo>
                  <a:pt x="0" y="1688591"/>
                </a:moveTo>
                <a:lnTo>
                  <a:pt x="12192000" y="1688591"/>
                </a:lnTo>
                <a:lnTo>
                  <a:pt x="12192000" y="0"/>
                </a:lnTo>
                <a:lnTo>
                  <a:pt x="0" y="0"/>
                </a:lnTo>
                <a:lnTo>
                  <a:pt x="0" y="168859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3783" y="2169286"/>
            <a:ext cx="949960" cy="0"/>
          </a:xfrm>
          <a:custGeom>
            <a:avLst/>
            <a:gdLst/>
            <a:ahLst/>
            <a:cxnLst/>
            <a:rect l="l" t="t" r="r" b="b"/>
            <a:pathLst>
              <a:path w="949960">
                <a:moveTo>
                  <a:pt x="0" y="0"/>
                </a:moveTo>
                <a:lnTo>
                  <a:pt x="949452" y="0"/>
                </a:lnTo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6598" y="1694129"/>
            <a:ext cx="22948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306830" algn="l"/>
              </a:tabLst>
            </a:pPr>
            <a:r>
              <a:rPr sz="4200" spc="-7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w=</a:t>
            </a:r>
            <a:r>
              <a:rPr sz="4200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200" spc="-7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w-</a:t>
            </a:r>
            <a:r>
              <a:rPr sz="4200" spc="-7" baseline="-32738" dirty="0">
                <a:solidFill>
                  <a:srgbClr val="FFFFFF"/>
                </a:solidFill>
                <a:latin typeface="Cambria Math"/>
                <a:cs typeface="Cambria Math"/>
              </a:rPr>
              <a:t>𝛼	</a:t>
            </a:r>
            <a:r>
              <a:rPr sz="2050" spc="105" dirty="0">
                <a:solidFill>
                  <a:srgbClr val="FFFFFF"/>
                </a:solidFill>
                <a:latin typeface="Cambria Math"/>
                <a:cs typeface="Cambria Math"/>
              </a:rPr>
              <a:t>𝑑𝐽(𝑤,𝑏)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5977" y="2177923"/>
            <a:ext cx="39179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195" dirty="0">
                <a:solidFill>
                  <a:srgbClr val="FFFFFF"/>
                </a:solidFill>
                <a:latin typeface="Cambria Math"/>
                <a:cs typeface="Cambria Math"/>
              </a:rPr>
              <a:t>𝑑</a:t>
            </a:r>
            <a:r>
              <a:rPr sz="2050" spc="204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5628" y="2169286"/>
            <a:ext cx="818515" cy="0"/>
          </a:xfrm>
          <a:custGeom>
            <a:avLst/>
            <a:gdLst/>
            <a:ahLst/>
            <a:cxnLst/>
            <a:rect l="l" t="t" r="r" b="b"/>
            <a:pathLst>
              <a:path w="818515">
                <a:moveTo>
                  <a:pt x="0" y="0"/>
                </a:moveTo>
                <a:lnTo>
                  <a:pt x="818387" y="0"/>
                </a:lnTo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66227" y="2177923"/>
            <a:ext cx="38481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10" dirty="0">
                <a:solidFill>
                  <a:srgbClr val="FFFFFF"/>
                </a:solidFill>
                <a:latin typeface="Cambria Math"/>
                <a:cs typeface="Cambria Math"/>
              </a:rPr>
              <a:t>𝜕</a:t>
            </a:r>
            <a:r>
              <a:rPr sz="2050" spc="204" dirty="0">
                <a:solidFill>
                  <a:srgbClr val="FFFFFF"/>
                </a:solidFill>
                <a:latin typeface="Cambria Math"/>
                <a:cs typeface="Cambria Math"/>
              </a:rPr>
              <a:t>𝑤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7922" y="1902917"/>
            <a:ext cx="92138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5268595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(Mathematicians write it as</a:t>
            </a:r>
            <a:r>
              <a:rPr sz="28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w=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w-</a:t>
            </a:r>
            <a:r>
              <a:rPr sz="2800" spc="-10" dirty="0">
                <a:solidFill>
                  <a:srgbClr val="FFFFFF"/>
                </a:solidFill>
                <a:latin typeface="Cambria Math"/>
                <a:cs typeface="Cambria Math"/>
              </a:rPr>
              <a:t>𝛼	</a:t>
            </a:r>
            <a:r>
              <a:rPr sz="3075" spc="135" baseline="44715" dirty="0">
                <a:solidFill>
                  <a:srgbClr val="FFFFFF"/>
                </a:solidFill>
                <a:latin typeface="Cambria Math"/>
                <a:cs typeface="Cambria Math"/>
              </a:rPr>
              <a:t>𝜕(𝑤,𝑏)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Python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w=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w-</a:t>
            </a:r>
            <a:r>
              <a:rPr sz="2800" dirty="0">
                <a:solidFill>
                  <a:srgbClr val="FFFFFF"/>
                </a:solidFill>
                <a:latin typeface="Cambria Math"/>
                <a:cs typeface="Cambria Math"/>
              </a:rPr>
              <a:t>𝛼</a:t>
            </a:r>
            <a:r>
              <a:rPr sz="2800" spc="19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 Math"/>
                <a:cs typeface="Cambria Math"/>
              </a:rPr>
              <a:t>𝑑𝑤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16811" y="2861182"/>
            <a:ext cx="949960" cy="0"/>
          </a:xfrm>
          <a:custGeom>
            <a:avLst/>
            <a:gdLst/>
            <a:ahLst/>
            <a:cxnLst/>
            <a:rect l="l" t="t" r="r" b="b"/>
            <a:pathLst>
              <a:path w="949960">
                <a:moveTo>
                  <a:pt x="0" y="0"/>
                </a:moveTo>
                <a:lnTo>
                  <a:pt x="949451" y="0"/>
                </a:lnTo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598" y="2386711"/>
            <a:ext cx="2429612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1149985" algn="l"/>
              </a:tabLst>
            </a:pPr>
            <a:r>
              <a:rPr sz="4200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b=</a:t>
            </a:r>
            <a:r>
              <a:rPr sz="4200" spc="-7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 b-</a:t>
            </a:r>
            <a:r>
              <a:rPr sz="4200" spc="-7" baseline="-32738" dirty="0">
                <a:solidFill>
                  <a:srgbClr val="FFFFFF"/>
                </a:solidFill>
                <a:latin typeface="Cambria Math"/>
                <a:cs typeface="Cambria Math"/>
              </a:rPr>
              <a:t>𝛼	</a:t>
            </a:r>
            <a:r>
              <a:rPr sz="2050" spc="105" dirty="0">
                <a:solidFill>
                  <a:srgbClr val="FFFFFF"/>
                </a:solidFill>
                <a:latin typeface="Cambria Math"/>
                <a:cs typeface="Cambria Math"/>
              </a:rPr>
              <a:t>𝑑𝐽</a:t>
            </a:r>
            <a:r>
              <a:rPr sz="2050" spc="105" dirty="0" smtClean="0">
                <a:solidFill>
                  <a:srgbClr val="FFFFFF"/>
                </a:solidFill>
                <a:latin typeface="Cambria Math"/>
                <a:cs typeface="Cambria Math"/>
              </a:rPr>
              <a:t>(𝑤,𝑏)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6437" y="2869819"/>
            <a:ext cx="640333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195" dirty="0">
                <a:solidFill>
                  <a:srgbClr val="FFFFFF"/>
                </a:solidFill>
                <a:latin typeface="Cambria Math"/>
                <a:cs typeface="Cambria Math"/>
              </a:rPr>
              <a:t>𝑑</a:t>
            </a:r>
            <a:r>
              <a:rPr sz="2050" spc="215" dirty="0">
                <a:solidFill>
                  <a:srgbClr val="FFFFFF"/>
                </a:solidFill>
                <a:latin typeface="Cambria Math"/>
                <a:cs typeface="Cambria Math"/>
              </a:rPr>
              <a:t>𝑏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09992" y="2861182"/>
            <a:ext cx="818515" cy="0"/>
          </a:xfrm>
          <a:custGeom>
            <a:avLst/>
            <a:gdLst/>
            <a:ahLst/>
            <a:cxnLst/>
            <a:rect l="l" t="t" r="r" b="b"/>
            <a:pathLst>
              <a:path w="818515">
                <a:moveTo>
                  <a:pt x="0" y="0"/>
                </a:moveTo>
                <a:lnTo>
                  <a:pt x="818388" y="0"/>
                </a:lnTo>
              </a:path>
            </a:pathLst>
          </a:custGeom>
          <a:ln w="228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58022" y="2940050"/>
            <a:ext cx="49301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050" spc="210" dirty="0">
                <a:solidFill>
                  <a:srgbClr val="FFFFFF"/>
                </a:solidFill>
                <a:latin typeface="Cambria Math"/>
                <a:cs typeface="Cambria Math"/>
              </a:rPr>
              <a:t>𝜕</a:t>
            </a:r>
            <a:r>
              <a:rPr sz="2050" spc="215" dirty="0">
                <a:solidFill>
                  <a:srgbClr val="FFFFFF"/>
                </a:solidFill>
                <a:latin typeface="Cambria Math"/>
                <a:cs typeface="Cambria Math"/>
              </a:rPr>
              <a:t>𝑏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6210" y="2595498"/>
            <a:ext cx="8825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  <a:tabLst>
                <a:tab pos="511429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(Mathematicians write it as</a:t>
            </a:r>
            <a:r>
              <a:rPr sz="28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b=</a:t>
            </a:r>
            <a:r>
              <a:rPr sz="2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b-</a:t>
            </a:r>
            <a:r>
              <a:rPr sz="2800" spc="-10" dirty="0">
                <a:solidFill>
                  <a:srgbClr val="FFFFFF"/>
                </a:solidFill>
                <a:latin typeface="Cambria Math"/>
                <a:cs typeface="Cambria Math"/>
              </a:rPr>
              <a:t>𝛼	</a:t>
            </a:r>
            <a:r>
              <a:rPr sz="3075" spc="135" baseline="44715" dirty="0">
                <a:solidFill>
                  <a:srgbClr val="FFFFFF"/>
                </a:solidFill>
                <a:latin typeface="Cambria Math"/>
                <a:cs typeface="Cambria Math"/>
              </a:rPr>
              <a:t>𝜕</a:t>
            </a:r>
            <a:r>
              <a:rPr sz="3075" spc="135" baseline="44715" dirty="0" smtClean="0">
                <a:solidFill>
                  <a:srgbClr val="FFFFFF"/>
                </a:solidFill>
                <a:latin typeface="Cambria Math"/>
                <a:cs typeface="Cambria Math"/>
              </a:rPr>
              <a:t>(𝑤,𝑏</a:t>
            </a:r>
            <a:r>
              <a:rPr sz="3075" spc="135" baseline="44715" dirty="0">
                <a:solidFill>
                  <a:srgbClr val="FFFFFF"/>
                </a:solidFill>
                <a:latin typeface="Cambria Math"/>
                <a:cs typeface="Cambria Math"/>
              </a:rPr>
              <a:t>)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Python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b=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b-</a:t>
            </a:r>
            <a:r>
              <a:rPr sz="2800" dirty="0">
                <a:solidFill>
                  <a:srgbClr val="FFFFFF"/>
                </a:solidFill>
                <a:latin typeface="Cambria Math"/>
                <a:cs typeface="Cambria Math"/>
              </a:rPr>
              <a:t>𝛼</a:t>
            </a:r>
            <a:r>
              <a:rPr sz="2800" spc="150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 Math"/>
                <a:cs typeface="Cambria Math"/>
              </a:rPr>
              <a:t>𝑑𝑏</a:t>
            </a:r>
            <a:endParaRPr sz="2800" dirty="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8200" y="3717035"/>
            <a:ext cx="10422890" cy="0"/>
          </a:xfrm>
          <a:custGeom>
            <a:avLst/>
            <a:gdLst/>
            <a:ahLst/>
            <a:cxnLst/>
            <a:rect l="l" t="t" r="r" b="b"/>
            <a:pathLst>
              <a:path w="10422890">
                <a:moveTo>
                  <a:pt x="0" y="0"/>
                </a:moveTo>
                <a:lnTo>
                  <a:pt x="10422636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8200" y="4989576"/>
            <a:ext cx="10422890" cy="0"/>
          </a:xfrm>
          <a:custGeom>
            <a:avLst/>
            <a:gdLst/>
            <a:ahLst/>
            <a:cxnLst/>
            <a:rect l="l" t="t" r="r" b="b"/>
            <a:pathLst>
              <a:path w="10422890">
                <a:moveTo>
                  <a:pt x="0" y="0"/>
                </a:moveTo>
                <a:lnTo>
                  <a:pt x="10422636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0902" y="3744848"/>
            <a:ext cx="10036810" cy="2341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latin typeface="Times New Roman"/>
                <a:cs typeface="Times New Roman"/>
              </a:rPr>
              <a:t>This process will repeat until we find or reach near the global</a:t>
            </a:r>
            <a:r>
              <a:rPr sz="2500" spc="13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minimum.</a:t>
            </a:r>
            <a:endParaRPr sz="2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 marR="5080">
              <a:lnSpc>
                <a:spcPts val="2590"/>
              </a:lnSpc>
            </a:pPr>
            <a:r>
              <a:rPr sz="2500" spc="-5" dirty="0">
                <a:solidFill>
                  <a:srgbClr val="C00000"/>
                </a:solidFill>
                <a:latin typeface="Cambria Math"/>
                <a:cs typeface="Cambria Math"/>
              </a:rPr>
              <a:t>𝛼 </a:t>
            </a:r>
            <a:r>
              <a:rPr sz="2500" spc="-5" dirty="0">
                <a:latin typeface="Times New Roman"/>
                <a:cs typeface="Times New Roman"/>
              </a:rPr>
              <a:t>is the learning rate which will decide that how fast or slow we are going  towards the global </a:t>
            </a:r>
            <a:r>
              <a:rPr sz="2500" spc="-10" dirty="0">
                <a:latin typeface="Times New Roman"/>
                <a:cs typeface="Times New Roman"/>
              </a:rPr>
              <a:t>minima. </a:t>
            </a:r>
            <a:r>
              <a:rPr sz="2500" spc="-5" dirty="0">
                <a:latin typeface="Times New Roman"/>
                <a:cs typeface="Times New Roman"/>
              </a:rPr>
              <a:t>How big or </a:t>
            </a:r>
            <a:r>
              <a:rPr sz="2500" spc="-10" dirty="0">
                <a:latin typeface="Times New Roman"/>
                <a:cs typeface="Times New Roman"/>
              </a:rPr>
              <a:t>small </a:t>
            </a:r>
            <a:r>
              <a:rPr sz="2500" spc="-5" dirty="0">
                <a:latin typeface="Times New Roman"/>
                <a:cs typeface="Times New Roman"/>
              </a:rPr>
              <a:t>steps we want to take. Both have  their own limitations and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advantages.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52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7879" y="431418"/>
            <a:ext cx="6924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Forward and Backward</a:t>
            </a:r>
            <a:r>
              <a:rPr sz="40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Functions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2408" y="2024252"/>
            <a:ext cx="356870" cy="0"/>
          </a:xfrm>
          <a:custGeom>
            <a:avLst/>
            <a:gdLst/>
            <a:ahLst/>
            <a:cxnLst/>
            <a:rect l="l" t="t" r="r" b="b"/>
            <a:pathLst>
              <a:path w="356869">
                <a:moveTo>
                  <a:pt x="0" y="0"/>
                </a:moveTo>
                <a:lnTo>
                  <a:pt x="35661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4308" y="1591436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7" baseline="-20061" dirty="0">
                <a:latin typeface="Cambria Math"/>
                <a:cs typeface="Cambria Math"/>
              </a:rPr>
              <a:t>𝑎</a:t>
            </a:r>
            <a:r>
              <a:rPr sz="1300" spc="25" dirty="0">
                <a:latin typeface="Cambria Math"/>
                <a:cs typeface="Cambria Math"/>
              </a:rPr>
              <a:t>[0]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2484" y="2001392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5272" y="1420367"/>
            <a:ext cx="1183005" cy="101981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</a:pPr>
            <a:r>
              <a:rPr sz="2700" spc="60" baseline="-20061" dirty="0">
                <a:latin typeface="Cambria Math"/>
                <a:cs typeface="Cambria Math"/>
              </a:rPr>
              <a:t>𝑤</a:t>
            </a:r>
            <a:r>
              <a:rPr sz="1300" spc="40" dirty="0">
                <a:latin typeface="Cambria Math"/>
                <a:cs typeface="Cambria Math"/>
              </a:rPr>
              <a:t>[1]</a:t>
            </a:r>
            <a:r>
              <a:rPr sz="2700" spc="60" baseline="-20061" dirty="0">
                <a:latin typeface="Cambria Math"/>
                <a:cs typeface="Cambria Math"/>
              </a:rPr>
              <a:t>𝑏</a:t>
            </a:r>
            <a:r>
              <a:rPr sz="1300" spc="40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0084" y="1432560"/>
            <a:ext cx="1183005" cy="1019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210185">
              <a:lnSpc>
                <a:spcPct val="100000"/>
              </a:lnSpc>
            </a:pPr>
            <a:r>
              <a:rPr sz="2700" spc="67" baseline="-20061" dirty="0">
                <a:latin typeface="Cambria Math"/>
                <a:cs typeface="Cambria Math"/>
              </a:rPr>
              <a:t>𝑤</a:t>
            </a:r>
            <a:r>
              <a:rPr sz="1300" spc="45" dirty="0">
                <a:latin typeface="Cambria Math"/>
                <a:cs typeface="Cambria Math"/>
              </a:rPr>
              <a:t>[2]</a:t>
            </a:r>
            <a:r>
              <a:rPr sz="2700" spc="67" baseline="-20061" dirty="0">
                <a:latin typeface="Cambria Math"/>
                <a:cs typeface="Cambria Math"/>
              </a:rPr>
              <a:t>𝑏</a:t>
            </a:r>
            <a:r>
              <a:rPr sz="1300" spc="45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7751" y="1404873"/>
            <a:ext cx="242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024380" algn="l"/>
              </a:tabLst>
            </a:pPr>
            <a:r>
              <a:rPr sz="2700" spc="37" baseline="-16975" dirty="0">
                <a:latin typeface="Cambria Math"/>
                <a:cs typeface="Cambria Math"/>
              </a:rPr>
              <a:t>𝑎</a:t>
            </a:r>
            <a:r>
              <a:rPr sz="1950" spc="37" baseline="4273" dirty="0">
                <a:latin typeface="Cambria Math"/>
                <a:cs typeface="Cambria Math"/>
              </a:rPr>
              <a:t>[1]	</a:t>
            </a:r>
            <a:r>
              <a:rPr sz="2700" spc="37" baseline="-20061" dirty="0">
                <a:latin typeface="Cambria Math"/>
                <a:cs typeface="Cambria Math"/>
              </a:rPr>
              <a:t>𝑎</a:t>
            </a:r>
            <a:r>
              <a:rPr sz="1300" spc="25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9938" y="2828671"/>
            <a:ext cx="557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-20061" dirty="0">
                <a:latin typeface="Cambria Math"/>
                <a:cs typeface="Cambria Math"/>
              </a:rPr>
              <a:t>𝑑𝑎</a:t>
            </a:r>
            <a:r>
              <a:rPr sz="1300" spc="20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5639" y="2828671"/>
            <a:ext cx="557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-20061" dirty="0">
                <a:latin typeface="Cambria Math"/>
                <a:cs typeface="Cambria Math"/>
              </a:rPr>
              <a:t>𝑑𝑎</a:t>
            </a:r>
            <a:r>
              <a:rPr sz="1300" spc="20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3401" y="2399741"/>
            <a:ext cx="4140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52" baseline="-20061" dirty="0">
                <a:latin typeface="Cambria Math"/>
                <a:cs typeface="Cambria Math"/>
              </a:rPr>
              <a:t>𝑧</a:t>
            </a:r>
            <a:r>
              <a:rPr sz="1300" spc="35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5272" y="2859023"/>
            <a:ext cx="1183005" cy="101981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470"/>
              </a:spcBef>
            </a:pPr>
            <a:r>
              <a:rPr sz="2700" spc="60" baseline="-20061" dirty="0">
                <a:latin typeface="Cambria Math"/>
                <a:cs typeface="Cambria Math"/>
              </a:rPr>
              <a:t>𝑤</a:t>
            </a:r>
            <a:r>
              <a:rPr sz="1300" spc="40" dirty="0">
                <a:latin typeface="Cambria Math"/>
                <a:cs typeface="Cambria Math"/>
              </a:rPr>
              <a:t>[1]</a:t>
            </a:r>
            <a:r>
              <a:rPr sz="2700" spc="60" baseline="-20061" dirty="0">
                <a:latin typeface="Cambria Math"/>
                <a:cs typeface="Cambria Math"/>
              </a:rPr>
              <a:t>𝑏</a:t>
            </a:r>
            <a:r>
              <a:rPr sz="1300" spc="40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2700" spc="37" baseline="-20061" dirty="0">
                <a:latin typeface="Cambria Math"/>
                <a:cs typeface="Cambria Math"/>
              </a:rPr>
              <a:t>𝑑𝑧</a:t>
            </a:r>
            <a:r>
              <a:rPr sz="1300" spc="25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0084" y="2859023"/>
            <a:ext cx="1183005" cy="1019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225" algn="ctr">
              <a:lnSpc>
                <a:spcPts val="2020"/>
              </a:lnSpc>
            </a:pPr>
            <a:r>
              <a:rPr sz="2700" spc="60" baseline="-20061" dirty="0">
                <a:latin typeface="Cambria Math"/>
                <a:cs typeface="Cambria Math"/>
              </a:rPr>
              <a:t>𝑤</a:t>
            </a:r>
            <a:r>
              <a:rPr sz="1300" spc="40" dirty="0">
                <a:latin typeface="Cambria Math"/>
                <a:cs typeface="Cambria Math"/>
              </a:rPr>
              <a:t>[2]</a:t>
            </a:r>
            <a:r>
              <a:rPr sz="2700" spc="60" baseline="-20061" dirty="0">
                <a:latin typeface="Cambria Math"/>
                <a:cs typeface="Cambria Math"/>
              </a:rPr>
              <a:t>𝑏</a:t>
            </a:r>
            <a:r>
              <a:rPr sz="1300" spc="40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  <a:p>
            <a:pPr marL="24130" algn="ctr">
              <a:lnSpc>
                <a:spcPct val="100000"/>
              </a:lnSpc>
              <a:spcBef>
                <a:spcPts val="95"/>
              </a:spcBef>
            </a:pPr>
            <a:r>
              <a:rPr sz="2700" spc="37" baseline="-20061" dirty="0">
                <a:latin typeface="Cambria Math"/>
                <a:cs typeface="Cambria Math"/>
              </a:rPr>
              <a:t>𝑑𝑧</a:t>
            </a:r>
            <a:r>
              <a:rPr sz="1300" spc="25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9176" y="4296155"/>
            <a:ext cx="1183005" cy="1019810"/>
          </a:xfrm>
          <a:prstGeom prst="rect">
            <a:avLst/>
          </a:prstGeom>
          <a:ln w="1219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7495">
              <a:lnSpc>
                <a:spcPts val="1960"/>
              </a:lnSpc>
            </a:pPr>
            <a:r>
              <a:rPr sz="2700" spc="60" baseline="-20061" dirty="0">
                <a:latin typeface="Cambria Math"/>
                <a:cs typeface="Cambria Math"/>
              </a:rPr>
              <a:t>𝑑𝑤</a:t>
            </a:r>
            <a:r>
              <a:rPr sz="1300" spc="40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  <a:p>
            <a:pPr marL="306705">
              <a:lnSpc>
                <a:spcPct val="100000"/>
              </a:lnSpc>
              <a:spcBef>
                <a:spcPts val="95"/>
              </a:spcBef>
            </a:pPr>
            <a:r>
              <a:rPr sz="2700" spc="37" baseline="-20061" dirty="0">
                <a:latin typeface="Cambria Math"/>
                <a:cs typeface="Cambria Math"/>
              </a:rPr>
              <a:t>𝑑𝑏</a:t>
            </a:r>
            <a:r>
              <a:rPr sz="1300" spc="25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5323" y="4283964"/>
            <a:ext cx="1183005" cy="10210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70"/>
              </a:spcBef>
            </a:pPr>
            <a:r>
              <a:rPr sz="2700" spc="60" baseline="-20061" dirty="0">
                <a:latin typeface="Cambria Math"/>
                <a:cs typeface="Cambria Math"/>
              </a:rPr>
              <a:t>𝑑𝑤</a:t>
            </a:r>
            <a:r>
              <a:rPr sz="1300" spc="40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  <a:p>
            <a:pPr marL="314325">
              <a:lnSpc>
                <a:spcPct val="100000"/>
              </a:lnSpc>
              <a:spcBef>
                <a:spcPts val="100"/>
              </a:spcBef>
            </a:pPr>
            <a:r>
              <a:rPr sz="2700" spc="30" baseline="-20061" dirty="0">
                <a:latin typeface="Cambria Math"/>
                <a:cs typeface="Cambria Math"/>
              </a:rPr>
              <a:t>𝑑𝑏</a:t>
            </a:r>
            <a:r>
              <a:rPr sz="1300" spc="20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1096" y="4270247"/>
            <a:ext cx="1183005" cy="1019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9255">
              <a:lnSpc>
                <a:spcPts val="2095"/>
              </a:lnSpc>
            </a:pPr>
            <a:r>
              <a:rPr sz="2700" spc="60" baseline="-20061" dirty="0">
                <a:latin typeface="Cambria Math"/>
                <a:cs typeface="Cambria Math"/>
              </a:rPr>
              <a:t>𝑑𝑤</a:t>
            </a:r>
            <a:r>
              <a:rPr sz="1300" spc="40" dirty="0">
                <a:latin typeface="Cambria Math"/>
                <a:cs typeface="Cambria Math"/>
              </a:rPr>
              <a:t>[3]</a:t>
            </a:r>
            <a:endParaRPr sz="1300">
              <a:latin typeface="Cambria Math"/>
              <a:cs typeface="Cambria Math"/>
            </a:endParaRPr>
          </a:p>
          <a:p>
            <a:pPr marL="417830">
              <a:lnSpc>
                <a:spcPct val="100000"/>
              </a:lnSpc>
              <a:spcBef>
                <a:spcPts val="95"/>
              </a:spcBef>
            </a:pPr>
            <a:r>
              <a:rPr sz="2700" spc="30" baseline="-20061" dirty="0">
                <a:latin typeface="Cambria Math"/>
                <a:cs typeface="Cambria Math"/>
              </a:rPr>
              <a:t>𝑑𝑏</a:t>
            </a:r>
            <a:r>
              <a:rPr sz="1300" spc="20" dirty="0">
                <a:latin typeface="Cambria Math"/>
                <a:cs typeface="Cambria Math"/>
              </a:rPr>
              <a:t>[3]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08903" y="1415796"/>
            <a:ext cx="1183005" cy="1021080"/>
          </a:xfrm>
          <a:custGeom>
            <a:avLst/>
            <a:gdLst/>
            <a:ahLst/>
            <a:cxnLst/>
            <a:rect l="l" t="t" r="r" b="b"/>
            <a:pathLst>
              <a:path w="1183004" h="1021080">
                <a:moveTo>
                  <a:pt x="0" y="1021079"/>
                </a:moveTo>
                <a:lnTo>
                  <a:pt x="1182624" y="1021079"/>
                </a:lnTo>
                <a:lnTo>
                  <a:pt x="1182624" y="0"/>
                </a:lnTo>
                <a:lnTo>
                  <a:pt x="0" y="0"/>
                </a:lnTo>
                <a:lnTo>
                  <a:pt x="0" y="10210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4332" y="2852927"/>
            <a:ext cx="1183005" cy="1019810"/>
          </a:xfrm>
          <a:custGeom>
            <a:avLst/>
            <a:gdLst/>
            <a:ahLst/>
            <a:cxnLst/>
            <a:rect l="l" t="t" r="r" b="b"/>
            <a:pathLst>
              <a:path w="1183004" h="1019810">
                <a:moveTo>
                  <a:pt x="0" y="1019556"/>
                </a:moveTo>
                <a:lnTo>
                  <a:pt x="1182623" y="1019556"/>
                </a:lnTo>
                <a:lnTo>
                  <a:pt x="1182623" y="0"/>
                </a:lnTo>
                <a:lnTo>
                  <a:pt x="0" y="0"/>
                </a:lnTo>
                <a:lnTo>
                  <a:pt x="0" y="10195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08960" y="1882139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60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60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8960" y="2066544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60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60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9011" y="1882139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60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60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49011" y="2066544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60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60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02780" y="181356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59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59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02780" y="1997964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59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59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96924" y="1882139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6" y="0"/>
                </a:moveTo>
                <a:lnTo>
                  <a:pt x="340106" y="76200"/>
                </a:lnTo>
                <a:lnTo>
                  <a:pt x="403606" y="44450"/>
                </a:lnTo>
                <a:lnTo>
                  <a:pt x="352806" y="44450"/>
                </a:lnTo>
                <a:lnTo>
                  <a:pt x="352806" y="31750"/>
                </a:lnTo>
                <a:lnTo>
                  <a:pt x="403606" y="31750"/>
                </a:lnTo>
                <a:lnTo>
                  <a:pt x="340106" y="0"/>
                </a:lnTo>
                <a:close/>
              </a:path>
              <a:path w="416560" h="76200">
                <a:moveTo>
                  <a:pt x="34010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6" y="44450"/>
                </a:lnTo>
                <a:lnTo>
                  <a:pt x="340106" y="31750"/>
                </a:lnTo>
                <a:close/>
              </a:path>
              <a:path w="416560" h="76200">
                <a:moveTo>
                  <a:pt x="403606" y="31750"/>
                </a:moveTo>
                <a:lnTo>
                  <a:pt x="352806" y="31750"/>
                </a:lnTo>
                <a:lnTo>
                  <a:pt x="352806" y="44450"/>
                </a:lnTo>
                <a:lnTo>
                  <a:pt x="403606" y="44450"/>
                </a:lnTo>
                <a:lnTo>
                  <a:pt x="416306" y="38100"/>
                </a:lnTo>
                <a:lnTo>
                  <a:pt x="4036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6924" y="2066544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340106" y="0"/>
                </a:moveTo>
                <a:lnTo>
                  <a:pt x="340106" y="76200"/>
                </a:lnTo>
                <a:lnTo>
                  <a:pt x="403606" y="44450"/>
                </a:lnTo>
                <a:lnTo>
                  <a:pt x="352806" y="44450"/>
                </a:lnTo>
                <a:lnTo>
                  <a:pt x="352806" y="31750"/>
                </a:lnTo>
                <a:lnTo>
                  <a:pt x="403606" y="31750"/>
                </a:lnTo>
                <a:lnTo>
                  <a:pt x="340106" y="0"/>
                </a:lnTo>
                <a:close/>
              </a:path>
              <a:path w="416560" h="76200">
                <a:moveTo>
                  <a:pt x="34010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6" y="44450"/>
                </a:lnTo>
                <a:lnTo>
                  <a:pt x="340106" y="31750"/>
                </a:lnTo>
                <a:close/>
              </a:path>
              <a:path w="416560" h="76200">
                <a:moveTo>
                  <a:pt x="403606" y="31750"/>
                </a:moveTo>
                <a:lnTo>
                  <a:pt x="352806" y="31750"/>
                </a:lnTo>
                <a:lnTo>
                  <a:pt x="352806" y="44450"/>
                </a:lnTo>
                <a:lnTo>
                  <a:pt x="403606" y="44450"/>
                </a:lnTo>
                <a:lnTo>
                  <a:pt x="416306" y="38100"/>
                </a:lnTo>
                <a:lnTo>
                  <a:pt x="4036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08960" y="332994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60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08960" y="354330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60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2540" y="332994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60" h="76200">
                <a:moveTo>
                  <a:pt x="41630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6" y="44450"/>
                </a:lnTo>
                <a:lnTo>
                  <a:pt x="4163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2540" y="354330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6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6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60" h="76200">
                <a:moveTo>
                  <a:pt x="41630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6" y="44450"/>
                </a:lnTo>
                <a:lnTo>
                  <a:pt x="4163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059168" y="3236976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59168" y="3450335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60591" y="2452116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55008" y="2450592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7"/>
                </a:moveTo>
                <a:lnTo>
                  <a:pt x="0" y="304927"/>
                </a:lnTo>
                <a:lnTo>
                  <a:pt x="38100" y="381127"/>
                </a:lnTo>
                <a:lnTo>
                  <a:pt x="69850" y="317627"/>
                </a:lnTo>
                <a:lnTo>
                  <a:pt x="31750" y="317627"/>
                </a:lnTo>
                <a:lnTo>
                  <a:pt x="31750" y="304927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7"/>
                </a:lnTo>
                <a:lnTo>
                  <a:pt x="44450" y="317627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7"/>
                </a:moveTo>
                <a:lnTo>
                  <a:pt x="44450" y="304927"/>
                </a:lnTo>
                <a:lnTo>
                  <a:pt x="44450" y="317627"/>
                </a:lnTo>
                <a:lnTo>
                  <a:pt x="69850" y="317627"/>
                </a:lnTo>
                <a:lnTo>
                  <a:pt x="76200" y="304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01239" y="2436876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98192" y="3889247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4423" y="3889247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93108" y="3878579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7"/>
                </a:moveTo>
                <a:lnTo>
                  <a:pt x="0" y="304927"/>
                </a:lnTo>
                <a:lnTo>
                  <a:pt x="38100" y="381127"/>
                </a:lnTo>
                <a:lnTo>
                  <a:pt x="69850" y="317627"/>
                </a:lnTo>
                <a:lnTo>
                  <a:pt x="31750" y="317627"/>
                </a:lnTo>
                <a:lnTo>
                  <a:pt x="31750" y="304927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7"/>
                </a:lnTo>
                <a:lnTo>
                  <a:pt x="44450" y="317627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7"/>
                </a:moveTo>
                <a:lnTo>
                  <a:pt x="44450" y="304927"/>
                </a:lnTo>
                <a:lnTo>
                  <a:pt x="44450" y="317627"/>
                </a:lnTo>
                <a:lnTo>
                  <a:pt x="69850" y="317627"/>
                </a:lnTo>
                <a:lnTo>
                  <a:pt x="76200" y="304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44184" y="3895344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46876" y="3864864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7"/>
                </a:moveTo>
                <a:lnTo>
                  <a:pt x="0" y="304927"/>
                </a:lnTo>
                <a:lnTo>
                  <a:pt x="38100" y="381127"/>
                </a:lnTo>
                <a:lnTo>
                  <a:pt x="69850" y="317627"/>
                </a:lnTo>
                <a:lnTo>
                  <a:pt x="31750" y="317627"/>
                </a:lnTo>
                <a:lnTo>
                  <a:pt x="31750" y="304927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7"/>
                </a:lnTo>
                <a:lnTo>
                  <a:pt x="44450" y="317627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7"/>
                </a:moveTo>
                <a:lnTo>
                  <a:pt x="44450" y="304927"/>
                </a:lnTo>
                <a:lnTo>
                  <a:pt x="44450" y="317627"/>
                </a:lnTo>
                <a:lnTo>
                  <a:pt x="69850" y="317627"/>
                </a:lnTo>
                <a:lnTo>
                  <a:pt x="76200" y="304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87219" y="2375661"/>
            <a:ext cx="1176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20061" dirty="0">
                <a:latin typeface="Cambria Math"/>
                <a:cs typeface="Cambria Math"/>
              </a:rPr>
              <a:t>𝑧</a:t>
            </a:r>
            <a:r>
              <a:rPr sz="1300" spc="45" dirty="0">
                <a:latin typeface="Cambria Math"/>
                <a:cs typeface="Cambria Math"/>
              </a:rPr>
              <a:t>[1]</a:t>
            </a:r>
            <a:r>
              <a:rPr sz="2700" spc="67" baseline="-20061" dirty="0">
                <a:latin typeface="Cambria Math"/>
                <a:cs typeface="Cambria Math"/>
              </a:rPr>
              <a:t>𝑤</a:t>
            </a:r>
            <a:r>
              <a:rPr sz="1300" spc="45" dirty="0">
                <a:latin typeface="Cambria Math"/>
                <a:cs typeface="Cambria Math"/>
              </a:rPr>
              <a:t>[1]</a:t>
            </a:r>
            <a:r>
              <a:rPr sz="2700" spc="67" baseline="-20061" dirty="0">
                <a:latin typeface="Cambria Math"/>
                <a:cs typeface="Cambria Math"/>
              </a:rPr>
              <a:t>𝑏</a:t>
            </a:r>
            <a:r>
              <a:rPr sz="1300" spc="45" dirty="0">
                <a:latin typeface="Cambria Math"/>
                <a:cs typeface="Cambria Math"/>
              </a:rPr>
              <a:t>[1]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17491" y="2384501"/>
            <a:ext cx="1176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67" baseline="-20061" dirty="0">
                <a:latin typeface="Cambria Math"/>
                <a:cs typeface="Cambria Math"/>
              </a:rPr>
              <a:t>𝑧</a:t>
            </a:r>
            <a:r>
              <a:rPr sz="1300" spc="45" dirty="0">
                <a:latin typeface="Cambria Math"/>
                <a:cs typeface="Cambria Math"/>
              </a:rPr>
              <a:t>[2]</a:t>
            </a:r>
            <a:r>
              <a:rPr sz="2700" spc="67" baseline="-20061" dirty="0">
                <a:latin typeface="Cambria Math"/>
                <a:cs typeface="Cambria Math"/>
              </a:rPr>
              <a:t>𝑤</a:t>
            </a:r>
            <a:r>
              <a:rPr sz="1300" spc="45" dirty="0">
                <a:latin typeface="Cambria Math"/>
                <a:cs typeface="Cambria Math"/>
              </a:rPr>
              <a:t>[2]</a:t>
            </a:r>
            <a:r>
              <a:rPr sz="2700" spc="67" baseline="-20061" dirty="0">
                <a:latin typeface="Cambria Math"/>
                <a:cs typeface="Cambria Math"/>
              </a:rPr>
              <a:t>𝑏</a:t>
            </a:r>
            <a:r>
              <a:rPr sz="1300" spc="45" dirty="0">
                <a:latin typeface="Cambria Math"/>
                <a:cs typeface="Cambria Math"/>
              </a:rPr>
              <a:t>[2]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64220" y="1939544"/>
            <a:ext cx="22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⋯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65107" y="1415796"/>
            <a:ext cx="1183005" cy="102108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19710" rIns="0" bIns="0" rtlCol="0">
            <a:spAutoFit/>
          </a:bodyPr>
          <a:lstStyle/>
          <a:p>
            <a:pPr marL="67310" algn="ctr">
              <a:lnSpc>
                <a:spcPct val="100000"/>
              </a:lnSpc>
              <a:spcBef>
                <a:spcPts val="1730"/>
              </a:spcBef>
            </a:pPr>
            <a:r>
              <a:rPr sz="2700" spc="75" baseline="-20061" dirty="0">
                <a:latin typeface="Cambria Math"/>
                <a:cs typeface="Cambria Math"/>
              </a:rPr>
              <a:t>𝑤</a:t>
            </a:r>
            <a:r>
              <a:rPr sz="1300" spc="50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  <a:p>
            <a:pPr marL="68580" algn="ctr">
              <a:lnSpc>
                <a:spcPct val="100000"/>
              </a:lnSpc>
              <a:spcBef>
                <a:spcPts val="95"/>
              </a:spcBef>
            </a:pPr>
            <a:r>
              <a:rPr sz="2700" spc="60" baseline="-20061" dirty="0">
                <a:latin typeface="Cambria Math"/>
                <a:cs typeface="Cambria Math"/>
              </a:rPr>
              <a:t>𝑏</a:t>
            </a:r>
            <a:r>
              <a:rPr sz="1300" spc="40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69680" y="2857500"/>
            <a:ext cx="1183005" cy="1019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1526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1695"/>
              </a:spcBef>
            </a:pPr>
            <a:r>
              <a:rPr sz="2700" spc="82" baseline="-20061" dirty="0">
                <a:latin typeface="Cambria Math"/>
                <a:cs typeface="Cambria Math"/>
              </a:rPr>
              <a:t>𝑤</a:t>
            </a:r>
            <a:r>
              <a:rPr sz="1300" spc="55" dirty="0">
                <a:latin typeface="Cambria Math"/>
                <a:cs typeface="Cambria Math"/>
              </a:rPr>
              <a:t>[𝑙]</a:t>
            </a:r>
            <a:r>
              <a:rPr sz="2700" spc="82" baseline="-20061" dirty="0">
                <a:latin typeface="Cambria Math"/>
                <a:cs typeface="Cambria Math"/>
              </a:rPr>
              <a:t>𝑏</a:t>
            </a:r>
            <a:r>
              <a:rPr sz="1300" spc="55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  <a:p>
            <a:pPr marL="364490">
              <a:lnSpc>
                <a:spcPct val="100000"/>
              </a:lnSpc>
              <a:spcBef>
                <a:spcPts val="95"/>
              </a:spcBef>
            </a:pPr>
            <a:r>
              <a:rPr sz="2700" spc="52" baseline="-20061" dirty="0">
                <a:latin typeface="Cambria Math"/>
                <a:cs typeface="Cambria Math"/>
              </a:rPr>
              <a:t>𝑑𝑧</a:t>
            </a:r>
            <a:r>
              <a:rPr sz="1300" spc="35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65107" y="4270247"/>
            <a:ext cx="1183005" cy="101981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075"/>
              </a:spcBef>
            </a:pPr>
            <a:r>
              <a:rPr sz="2700" spc="52" baseline="-20061" dirty="0">
                <a:latin typeface="Cambria Math"/>
                <a:cs typeface="Cambria Math"/>
              </a:rPr>
              <a:t>𝑑𝑤</a:t>
            </a:r>
            <a:r>
              <a:rPr sz="1300" spc="35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sz="2700" spc="44" baseline="-20061" dirty="0">
                <a:latin typeface="Cambria Math"/>
                <a:cs typeface="Cambria Math"/>
              </a:rPr>
              <a:t>𝑑𝑏</a:t>
            </a:r>
            <a:r>
              <a:rPr sz="1300" spc="30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180831" y="325374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6" y="44450"/>
                </a:lnTo>
                <a:lnTo>
                  <a:pt x="4163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80831" y="346710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6" y="44450"/>
                </a:lnTo>
                <a:lnTo>
                  <a:pt x="41630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058277" y="2800603"/>
            <a:ext cx="742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0" baseline="-20061" dirty="0">
                <a:latin typeface="Cambria Math"/>
                <a:cs typeface="Cambria Math"/>
              </a:rPr>
              <a:t>𝑑𝑎</a:t>
            </a:r>
            <a:r>
              <a:rPr sz="1300" spc="20" dirty="0">
                <a:latin typeface="Cambria Math"/>
                <a:cs typeface="Cambria Math"/>
              </a:rPr>
              <a:t>[𝑙−1]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786236" y="3072129"/>
            <a:ext cx="52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37" baseline="-20061" dirty="0">
                <a:latin typeface="Cambria Math"/>
                <a:cs typeface="Cambria Math"/>
              </a:rPr>
              <a:t>𝑑𝑎</a:t>
            </a:r>
            <a:r>
              <a:rPr sz="1300" spc="25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51"/>
              <p:cNvSpPr txBox="1"/>
              <p:nvPr/>
            </p:nvSpPr>
            <p:spPr>
              <a:xfrm>
                <a:off x="10741785" y="1481709"/>
                <a:ext cx="1279525" cy="5742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US" sz="2700" spc="52" baseline="-20061" dirty="0" smtClean="0">
                    <a:latin typeface="Cambria Math"/>
                    <a:cs typeface="Cambria Math"/>
                  </a:rPr>
                  <a:t>𝑎</a:t>
                </a:r>
                <a:r>
                  <a:rPr lang="en-US" sz="1300" spc="35" dirty="0">
                    <a:latin typeface="Cambria Math"/>
                    <a:cs typeface="Cambria Math"/>
                  </a:rPr>
                  <a:t>[𝑙]</a:t>
                </a:r>
                <a:endParaRPr lang="en-US" sz="1300" dirty="0">
                  <a:latin typeface="Cambria Math"/>
                  <a:cs typeface="Cambria Math"/>
                </a:endParaRPr>
              </a:p>
              <a:p>
                <a:pPr algn="ctr">
                  <a:lnSpc>
                    <a:spcPct val="100000"/>
                  </a:lnSpc>
                  <a:spcBef>
                    <a:spcPts val="128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51" name="object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1785" y="1481709"/>
                <a:ext cx="1279525" cy="574260"/>
              </a:xfrm>
              <a:prstGeom prst="rect">
                <a:avLst/>
              </a:prstGeom>
              <a:blipFill rotWithShape="0">
                <a:blip r:embed="rId2"/>
                <a:stretch>
                  <a:fillRect t="-2128"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52"/>
          <p:cNvSpPr/>
          <p:nvPr/>
        </p:nvSpPr>
        <p:spPr>
          <a:xfrm>
            <a:off x="9395459" y="2470404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538716" y="2421382"/>
            <a:ext cx="382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75" baseline="-20061" dirty="0">
                <a:latin typeface="Cambria Math"/>
                <a:cs typeface="Cambria Math"/>
              </a:rPr>
              <a:t>𝑧</a:t>
            </a:r>
            <a:r>
              <a:rPr sz="1300" spc="50" dirty="0">
                <a:latin typeface="Cambria Math"/>
                <a:cs typeface="Cambria Math"/>
              </a:rPr>
              <a:t>[𝑙]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317735" y="3889247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6"/>
                </a:moveTo>
                <a:lnTo>
                  <a:pt x="0" y="304926"/>
                </a:lnTo>
                <a:lnTo>
                  <a:pt x="38100" y="381126"/>
                </a:lnTo>
                <a:lnTo>
                  <a:pt x="69850" y="317626"/>
                </a:lnTo>
                <a:lnTo>
                  <a:pt x="31750" y="317626"/>
                </a:lnTo>
                <a:lnTo>
                  <a:pt x="31750" y="304926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6"/>
                </a:lnTo>
                <a:lnTo>
                  <a:pt x="44450" y="317626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6"/>
                </a:moveTo>
                <a:lnTo>
                  <a:pt x="44450" y="304926"/>
                </a:lnTo>
                <a:lnTo>
                  <a:pt x="44450" y="317626"/>
                </a:lnTo>
                <a:lnTo>
                  <a:pt x="69850" y="317626"/>
                </a:lnTo>
                <a:lnTo>
                  <a:pt x="76200" y="304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456419" y="3878579"/>
            <a:ext cx="76200" cy="381635"/>
          </a:xfrm>
          <a:custGeom>
            <a:avLst/>
            <a:gdLst/>
            <a:ahLst/>
            <a:cxnLst/>
            <a:rect l="l" t="t" r="r" b="b"/>
            <a:pathLst>
              <a:path w="76200" h="381635">
                <a:moveTo>
                  <a:pt x="31750" y="304927"/>
                </a:moveTo>
                <a:lnTo>
                  <a:pt x="0" y="304927"/>
                </a:lnTo>
                <a:lnTo>
                  <a:pt x="38100" y="381127"/>
                </a:lnTo>
                <a:lnTo>
                  <a:pt x="69850" y="317627"/>
                </a:lnTo>
                <a:lnTo>
                  <a:pt x="31750" y="317627"/>
                </a:lnTo>
                <a:lnTo>
                  <a:pt x="31750" y="304927"/>
                </a:lnTo>
                <a:close/>
              </a:path>
              <a:path w="76200" h="381635">
                <a:moveTo>
                  <a:pt x="44450" y="0"/>
                </a:moveTo>
                <a:lnTo>
                  <a:pt x="31750" y="0"/>
                </a:lnTo>
                <a:lnTo>
                  <a:pt x="31750" y="317627"/>
                </a:lnTo>
                <a:lnTo>
                  <a:pt x="44450" y="317627"/>
                </a:lnTo>
                <a:lnTo>
                  <a:pt x="44450" y="0"/>
                </a:lnTo>
                <a:close/>
              </a:path>
              <a:path w="76200" h="381635">
                <a:moveTo>
                  <a:pt x="76200" y="304927"/>
                </a:moveTo>
                <a:lnTo>
                  <a:pt x="44450" y="304927"/>
                </a:lnTo>
                <a:lnTo>
                  <a:pt x="44450" y="317627"/>
                </a:lnTo>
                <a:lnTo>
                  <a:pt x="69850" y="317627"/>
                </a:lnTo>
                <a:lnTo>
                  <a:pt x="76200" y="304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169652" y="325374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69652" y="346710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655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6559" h="76200">
                <a:moveTo>
                  <a:pt x="41630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6305" y="44450"/>
                </a:lnTo>
                <a:lnTo>
                  <a:pt x="4163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169652" y="1743455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59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59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169652" y="1927860"/>
            <a:ext cx="416559" cy="76200"/>
          </a:xfrm>
          <a:custGeom>
            <a:avLst/>
            <a:gdLst/>
            <a:ahLst/>
            <a:cxnLst/>
            <a:rect l="l" t="t" r="r" b="b"/>
            <a:pathLst>
              <a:path w="416559" h="76200">
                <a:moveTo>
                  <a:pt x="340105" y="0"/>
                </a:moveTo>
                <a:lnTo>
                  <a:pt x="340105" y="76200"/>
                </a:lnTo>
                <a:lnTo>
                  <a:pt x="403605" y="44450"/>
                </a:lnTo>
                <a:lnTo>
                  <a:pt x="352805" y="44450"/>
                </a:lnTo>
                <a:lnTo>
                  <a:pt x="352805" y="31750"/>
                </a:lnTo>
                <a:lnTo>
                  <a:pt x="403605" y="31750"/>
                </a:lnTo>
                <a:lnTo>
                  <a:pt x="340105" y="0"/>
                </a:lnTo>
                <a:close/>
              </a:path>
              <a:path w="416559" h="76200">
                <a:moveTo>
                  <a:pt x="34010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40105" y="44450"/>
                </a:lnTo>
                <a:lnTo>
                  <a:pt x="340105" y="31750"/>
                </a:lnTo>
                <a:close/>
              </a:path>
              <a:path w="416559" h="76200">
                <a:moveTo>
                  <a:pt x="403605" y="31750"/>
                </a:moveTo>
                <a:lnTo>
                  <a:pt x="352805" y="31750"/>
                </a:lnTo>
                <a:lnTo>
                  <a:pt x="352805" y="44450"/>
                </a:lnTo>
                <a:lnTo>
                  <a:pt x="403605" y="44450"/>
                </a:lnTo>
                <a:lnTo>
                  <a:pt x="416305" y="38100"/>
                </a:lnTo>
                <a:lnTo>
                  <a:pt x="40360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900282" y="2436622"/>
            <a:ext cx="76200" cy="635000"/>
          </a:xfrm>
          <a:custGeom>
            <a:avLst/>
            <a:gdLst/>
            <a:ahLst/>
            <a:cxnLst/>
            <a:rect l="l" t="t" r="r" b="b"/>
            <a:pathLst>
              <a:path w="76200" h="635000">
                <a:moveTo>
                  <a:pt x="31736" y="559063"/>
                </a:moveTo>
                <a:lnTo>
                  <a:pt x="0" y="560069"/>
                </a:lnTo>
                <a:lnTo>
                  <a:pt x="40386" y="635000"/>
                </a:lnTo>
                <a:lnTo>
                  <a:pt x="69568" y="571753"/>
                </a:lnTo>
                <a:lnTo>
                  <a:pt x="32131" y="571753"/>
                </a:lnTo>
                <a:lnTo>
                  <a:pt x="31736" y="559063"/>
                </a:lnTo>
                <a:close/>
              </a:path>
              <a:path w="76200" h="635000">
                <a:moveTo>
                  <a:pt x="44435" y="558660"/>
                </a:moveTo>
                <a:lnTo>
                  <a:pt x="31736" y="559063"/>
                </a:lnTo>
                <a:lnTo>
                  <a:pt x="32131" y="571753"/>
                </a:lnTo>
                <a:lnTo>
                  <a:pt x="44831" y="571373"/>
                </a:lnTo>
                <a:lnTo>
                  <a:pt x="44435" y="558660"/>
                </a:lnTo>
                <a:close/>
              </a:path>
              <a:path w="76200" h="635000">
                <a:moveTo>
                  <a:pt x="76073" y="557656"/>
                </a:moveTo>
                <a:lnTo>
                  <a:pt x="44435" y="558660"/>
                </a:lnTo>
                <a:lnTo>
                  <a:pt x="44831" y="571373"/>
                </a:lnTo>
                <a:lnTo>
                  <a:pt x="32131" y="571753"/>
                </a:lnTo>
                <a:lnTo>
                  <a:pt x="69568" y="571753"/>
                </a:lnTo>
                <a:lnTo>
                  <a:pt x="76073" y="557656"/>
                </a:lnTo>
                <a:close/>
              </a:path>
              <a:path w="76200" h="635000">
                <a:moveTo>
                  <a:pt x="27050" y="0"/>
                </a:moveTo>
                <a:lnTo>
                  <a:pt x="14350" y="507"/>
                </a:lnTo>
                <a:lnTo>
                  <a:pt x="31736" y="559063"/>
                </a:lnTo>
                <a:lnTo>
                  <a:pt x="44435" y="558660"/>
                </a:lnTo>
                <a:lnTo>
                  <a:pt x="27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08982" y="5991859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20">
                <a:moveTo>
                  <a:pt x="0" y="7619"/>
                </a:moveTo>
                <a:lnTo>
                  <a:pt x="48387" y="7619"/>
                </a:lnTo>
                <a:lnTo>
                  <a:pt x="48387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48352" y="5801359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499"/>
                </a:lnTo>
              </a:path>
            </a:pathLst>
          </a:custGeom>
          <a:ln w="18034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08982" y="5792470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89"/>
                </a:moveTo>
                <a:lnTo>
                  <a:pt x="48387" y="8889"/>
                </a:lnTo>
                <a:lnTo>
                  <a:pt x="4838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65979" y="5991859"/>
            <a:ext cx="48895" cy="7620"/>
          </a:xfrm>
          <a:custGeom>
            <a:avLst/>
            <a:gdLst/>
            <a:ahLst/>
            <a:cxnLst/>
            <a:rect l="l" t="t" r="r" b="b"/>
            <a:pathLst>
              <a:path w="48895" h="7620">
                <a:moveTo>
                  <a:pt x="0" y="7619"/>
                </a:moveTo>
                <a:lnTo>
                  <a:pt x="48387" y="7619"/>
                </a:lnTo>
                <a:lnTo>
                  <a:pt x="48387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74996" y="5801359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499"/>
                </a:lnTo>
              </a:path>
            </a:pathLst>
          </a:custGeom>
          <a:ln w="18034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65979" y="5792470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89"/>
                </a:moveTo>
                <a:lnTo>
                  <a:pt x="48387" y="8889"/>
                </a:lnTo>
                <a:lnTo>
                  <a:pt x="4838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05350" y="6383020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89"/>
                </a:moveTo>
                <a:lnTo>
                  <a:pt x="48387" y="8889"/>
                </a:lnTo>
                <a:lnTo>
                  <a:pt x="4838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4720" y="619252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499"/>
                </a:lnTo>
              </a:path>
            </a:pathLst>
          </a:custGeom>
          <a:ln w="18034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5350" y="6183629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90"/>
                </a:moveTo>
                <a:lnTo>
                  <a:pt x="48387" y="8890"/>
                </a:lnTo>
                <a:lnTo>
                  <a:pt x="48387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562347" y="6383020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89"/>
                </a:moveTo>
                <a:lnTo>
                  <a:pt x="48387" y="8889"/>
                </a:lnTo>
                <a:lnTo>
                  <a:pt x="48387" y="0"/>
                </a:lnTo>
                <a:lnTo>
                  <a:pt x="0" y="0"/>
                </a:lnTo>
                <a:lnTo>
                  <a:pt x="0" y="888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71365" y="619252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499"/>
                </a:lnTo>
              </a:path>
            </a:pathLst>
          </a:custGeom>
          <a:ln w="18034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62347" y="6183629"/>
            <a:ext cx="48895" cy="8890"/>
          </a:xfrm>
          <a:custGeom>
            <a:avLst/>
            <a:gdLst/>
            <a:ahLst/>
            <a:cxnLst/>
            <a:rect l="l" t="t" r="r" b="b"/>
            <a:pathLst>
              <a:path w="48895" h="8889">
                <a:moveTo>
                  <a:pt x="0" y="8890"/>
                </a:moveTo>
                <a:lnTo>
                  <a:pt x="48387" y="8890"/>
                </a:lnTo>
                <a:lnTo>
                  <a:pt x="48387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198497" y="5618784"/>
            <a:ext cx="2637790" cy="80899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sz="3600" spc="89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𝑤</a:t>
            </a:r>
            <a:r>
              <a:rPr sz="1750" spc="60" dirty="0">
                <a:solidFill>
                  <a:srgbClr val="2E5496"/>
                </a:solidFill>
                <a:latin typeface="Cambria Math"/>
                <a:cs typeface="Cambria Math"/>
              </a:rPr>
              <a:t>[𝑙]  </a:t>
            </a:r>
            <a:r>
              <a:rPr sz="3600" baseline="-20833" dirty="0">
                <a:solidFill>
                  <a:srgbClr val="2E5496"/>
                </a:solidFill>
                <a:latin typeface="Cambria Math"/>
                <a:cs typeface="Cambria Math"/>
              </a:rPr>
              <a:t>= </a:t>
            </a:r>
            <a:r>
              <a:rPr sz="3600" spc="89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𝑤</a:t>
            </a:r>
            <a:r>
              <a:rPr sz="1750" spc="60" dirty="0">
                <a:solidFill>
                  <a:srgbClr val="2E5496"/>
                </a:solidFill>
                <a:latin typeface="Cambria Math"/>
                <a:cs typeface="Cambria Math"/>
              </a:rPr>
              <a:t>[𝑙]  </a:t>
            </a:r>
            <a:r>
              <a:rPr sz="3600" spc="-7" baseline="-20833" dirty="0">
                <a:solidFill>
                  <a:srgbClr val="2E5496"/>
                </a:solidFill>
                <a:latin typeface="Cambria Math"/>
                <a:cs typeface="Cambria Math"/>
              </a:rPr>
              <a:t>−∝ </a:t>
            </a:r>
            <a:r>
              <a:rPr sz="3600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𝑑𝑤</a:t>
            </a:r>
            <a:r>
              <a:rPr sz="3600" spc="82" baseline="-20833" dirty="0">
                <a:solidFill>
                  <a:srgbClr val="2E5496"/>
                </a:solidFill>
                <a:latin typeface="Cambria Math"/>
                <a:cs typeface="Cambria Math"/>
              </a:rPr>
              <a:t> </a:t>
            </a:r>
            <a:r>
              <a:rPr sz="1750" spc="60" dirty="0">
                <a:solidFill>
                  <a:srgbClr val="2E5496"/>
                </a:solidFill>
                <a:latin typeface="Cambria Math"/>
                <a:cs typeface="Cambria Math"/>
              </a:rPr>
              <a:t>𝑙</a:t>
            </a:r>
            <a:endParaRPr sz="1750">
              <a:latin typeface="Cambria Math"/>
              <a:cs typeface="Cambria Math"/>
            </a:endParaRPr>
          </a:p>
          <a:p>
            <a:pPr marL="141605">
              <a:lnSpc>
                <a:spcPct val="100000"/>
              </a:lnSpc>
              <a:spcBef>
                <a:spcPts val="200"/>
              </a:spcBef>
            </a:pPr>
            <a:r>
              <a:rPr sz="3600" spc="67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𝑏</a:t>
            </a:r>
            <a:r>
              <a:rPr sz="1750" spc="45" dirty="0">
                <a:solidFill>
                  <a:srgbClr val="2E5496"/>
                </a:solidFill>
                <a:latin typeface="Cambria Math"/>
                <a:cs typeface="Cambria Math"/>
              </a:rPr>
              <a:t>[𝑙]  </a:t>
            </a:r>
            <a:r>
              <a:rPr sz="3600" baseline="-20833" dirty="0">
                <a:solidFill>
                  <a:srgbClr val="2E5496"/>
                </a:solidFill>
                <a:latin typeface="Cambria Math"/>
                <a:cs typeface="Cambria Math"/>
              </a:rPr>
              <a:t>= </a:t>
            </a:r>
            <a:r>
              <a:rPr sz="3600" spc="67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𝑏</a:t>
            </a:r>
            <a:r>
              <a:rPr sz="1750" spc="45" dirty="0">
                <a:solidFill>
                  <a:srgbClr val="2E5496"/>
                </a:solidFill>
                <a:latin typeface="Cambria Math"/>
                <a:cs typeface="Cambria Math"/>
              </a:rPr>
              <a:t>[𝑙]</a:t>
            </a:r>
            <a:r>
              <a:rPr sz="1750" spc="475" dirty="0">
                <a:solidFill>
                  <a:srgbClr val="2E5496"/>
                </a:solidFill>
                <a:latin typeface="Cambria Math"/>
                <a:cs typeface="Cambria Math"/>
              </a:rPr>
              <a:t> </a:t>
            </a:r>
            <a:r>
              <a:rPr sz="3600" spc="-7" baseline="-20833" dirty="0">
                <a:solidFill>
                  <a:srgbClr val="2E5496"/>
                </a:solidFill>
                <a:latin typeface="Cambria Math"/>
                <a:cs typeface="Cambria Math"/>
              </a:rPr>
              <a:t>−∝ </a:t>
            </a:r>
            <a:r>
              <a:rPr sz="3600" baseline="-20833" dirty="0">
                <a:solidFill>
                  <a:srgbClr val="2E5496"/>
                </a:solidFill>
                <a:latin typeface="Cambria Math"/>
                <a:cs typeface="Cambria Math"/>
              </a:rPr>
              <a:t>𝑑𝑏</a:t>
            </a:r>
            <a:r>
              <a:rPr sz="3600" spc="52" baseline="-20833" dirty="0">
                <a:solidFill>
                  <a:srgbClr val="2E5496"/>
                </a:solidFill>
                <a:latin typeface="Cambria Math"/>
                <a:cs typeface="Cambria Math"/>
              </a:rPr>
              <a:t> </a:t>
            </a:r>
            <a:r>
              <a:rPr sz="1750" spc="60" dirty="0">
                <a:solidFill>
                  <a:srgbClr val="2E5496"/>
                </a:solidFill>
                <a:latin typeface="Cambria Math"/>
                <a:cs typeface="Cambria Math"/>
              </a:rPr>
              <a:t>𝑙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7" name="Date Placeholder 7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78" name="Footer Placeholder 7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79" name="Slide Number Placeholder 7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774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3016"/>
            <a:ext cx="6727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Derivatives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in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logistic</a:t>
            </a:r>
            <a:r>
              <a:rPr sz="4000" spc="-9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regression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396" y="1598167"/>
            <a:ext cx="886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x</a:t>
            </a:r>
            <a:r>
              <a:rPr sz="3600" spc="-7" baseline="-20833" dirty="0">
                <a:latin typeface="Calibri"/>
                <a:cs typeface="Calibri"/>
              </a:rPr>
              <a:t>1</a:t>
            </a:r>
            <a:r>
              <a:rPr sz="3600" spc="-5" dirty="0">
                <a:latin typeface="Calibri"/>
                <a:cs typeface="Calibri"/>
              </a:rPr>
              <a:t>=5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396" y="3792677"/>
            <a:ext cx="886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x</a:t>
            </a:r>
            <a:r>
              <a:rPr sz="3600" spc="-15" baseline="-20833" dirty="0">
                <a:latin typeface="Calibri"/>
                <a:cs typeface="Calibri"/>
              </a:rPr>
              <a:t>2</a:t>
            </a:r>
            <a:r>
              <a:rPr sz="3600" spc="-10" dirty="0">
                <a:latin typeface="Calibri"/>
                <a:cs typeface="Calibri"/>
              </a:rPr>
              <a:t>=3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1114" y="2614371"/>
            <a:ext cx="34683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Calibri"/>
                <a:cs typeface="Calibri"/>
              </a:rPr>
              <a:t>z=w</a:t>
            </a:r>
            <a:r>
              <a:rPr sz="4350" baseline="-21072" dirty="0">
                <a:latin typeface="Calibri"/>
                <a:cs typeface="Calibri"/>
              </a:rPr>
              <a:t>1</a:t>
            </a:r>
            <a:r>
              <a:rPr sz="4400" dirty="0">
                <a:latin typeface="Calibri"/>
                <a:cs typeface="Calibri"/>
              </a:rPr>
              <a:t>x</a:t>
            </a:r>
            <a:r>
              <a:rPr sz="4350" baseline="-21072" dirty="0">
                <a:latin typeface="Calibri"/>
                <a:cs typeface="Calibri"/>
              </a:rPr>
              <a:t>1</a:t>
            </a:r>
            <a:r>
              <a:rPr sz="4400" dirty="0">
                <a:latin typeface="Calibri"/>
                <a:cs typeface="Calibri"/>
              </a:rPr>
              <a:t>+w</a:t>
            </a:r>
            <a:r>
              <a:rPr sz="4350" baseline="-21072" dirty="0">
                <a:latin typeface="Calibri"/>
                <a:cs typeface="Calibri"/>
              </a:rPr>
              <a:t>2</a:t>
            </a:r>
            <a:r>
              <a:rPr sz="4400" dirty="0">
                <a:latin typeface="Calibri"/>
                <a:cs typeface="Calibri"/>
              </a:rPr>
              <a:t>x</a:t>
            </a:r>
            <a:r>
              <a:rPr sz="4350" baseline="-21072" dirty="0">
                <a:latin typeface="Calibri"/>
                <a:cs typeface="Calibri"/>
              </a:rPr>
              <a:t>2</a:t>
            </a:r>
            <a:r>
              <a:rPr sz="4400" dirty="0">
                <a:latin typeface="Calibri"/>
                <a:cs typeface="Calibri"/>
              </a:rPr>
              <a:t>+b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4486" y="2200910"/>
            <a:ext cx="1153795" cy="802640"/>
          </a:xfrm>
          <a:custGeom>
            <a:avLst/>
            <a:gdLst/>
            <a:ahLst/>
            <a:cxnLst/>
            <a:rect l="l" t="t" r="r" b="b"/>
            <a:pathLst>
              <a:path w="1153795" h="802639">
                <a:moveTo>
                  <a:pt x="1048852" y="753004"/>
                </a:moveTo>
                <a:lnTo>
                  <a:pt x="1027176" y="784478"/>
                </a:lnTo>
                <a:lnTo>
                  <a:pt x="1153795" y="802131"/>
                </a:lnTo>
                <a:lnTo>
                  <a:pt x="1132637" y="763777"/>
                </a:lnTo>
                <a:lnTo>
                  <a:pt x="1064514" y="763777"/>
                </a:lnTo>
                <a:lnTo>
                  <a:pt x="1048852" y="753004"/>
                </a:lnTo>
                <a:close/>
              </a:path>
              <a:path w="1153795" h="802639">
                <a:moveTo>
                  <a:pt x="1070451" y="721640"/>
                </a:moveTo>
                <a:lnTo>
                  <a:pt x="1048852" y="753004"/>
                </a:lnTo>
                <a:lnTo>
                  <a:pt x="1064514" y="763777"/>
                </a:lnTo>
                <a:lnTo>
                  <a:pt x="1086104" y="732409"/>
                </a:lnTo>
                <a:lnTo>
                  <a:pt x="1070451" y="721640"/>
                </a:lnTo>
                <a:close/>
              </a:path>
              <a:path w="1153795" h="802639">
                <a:moveTo>
                  <a:pt x="1092073" y="690244"/>
                </a:moveTo>
                <a:lnTo>
                  <a:pt x="1070451" y="721640"/>
                </a:lnTo>
                <a:lnTo>
                  <a:pt x="1086104" y="732409"/>
                </a:lnTo>
                <a:lnTo>
                  <a:pt x="1064514" y="763777"/>
                </a:lnTo>
                <a:lnTo>
                  <a:pt x="1132637" y="763777"/>
                </a:lnTo>
                <a:lnTo>
                  <a:pt x="1092073" y="690244"/>
                </a:lnTo>
                <a:close/>
              </a:path>
              <a:path w="1153795" h="802639">
                <a:moveTo>
                  <a:pt x="21589" y="0"/>
                </a:moveTo>
                <a:lnTo>
                  <a:pt x="0" y="31495"/>
                </a:lnTo>
                <a:lnTo>
                  <a:pt x="1048852" y="753004"/>
                </a:lnTo>
                <a:lnTo>
                  <a:pt x="1070451" y="721640"/>
                </a:lnTo>
                <a:lnTo>
                  <a:pt x="2158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7539" y="3121914"/>
            <a:ext cx="1019810" cy="1019810"/>
          </a:xfrm>
          <a:custGeom>
            <a:avLst/>
            <a:gdLst/>
            <a:ahLst/>
            <a:cxnLst/>
            <a:rect l="l" t="t" r="r" b="b"/>
            <a:pathLst>
              <a:path w="1019810" h="1019810">
                <a:moveTo>
                  <a:pt x="925004" y="67373"/>
                </a:moveTo>
                <a:lnTo>
                  <a:pt x="0" y="992378"/>
                </a:lnTo>
                <a:lnTo>
                  <a:pt x="26924" y="1019302"/>
                </a:lnTo>
                <a:lnTo>
                  <a:pt x="951928" y="94297"/>
                </a:lnTo>
                <a:lnTo>
                  <a:pt x="925004" y="67373"/>
                </a:lnTo>
                <a:close/>
              </a:path>
              <a:path w="1019810" h="1019810">
                <a:moveTo>
                  <a:pt x="1001371" y="53848"/>
                </a:moveTo>
                <a:lnTo>
                  <a:pt x="938530" y="53848"/>
                </a:lnTo>
                <a:lnTo>
                  <a:pt x="965454" y="80772"/>
                </a:lnTo>
                <a:lnTo>
                  <a:pt x="951928" y="94297"/>
                </a:lnTo>
                <a:lnTo>
                  <a:pt x="978916" y="121285"/>
                </a:lnTo>
                <a:lnTo>
                  <a:pt x="1001371" y="53848"/>
                </a:lnTo>
                <a:close/>
              </a:path>
              <a:path w="1019810" h="1019810">
                <a:moveTo>
                  <a:pt x="938530" y="53848"/>
                </a:moveTo>
                <a:lnTo>
                  <a:pt x="925004" y="67373"/>
                </a:lnTo>
                <a:lnTo>
                  <a:pt x="951928" y="94297"/>
                </a:lnTo>
                <a:lnTo>
                  <a:pt x="965454" y="80772"/>
                </a:lnTo>
                <a:lnTo>
                  <a:pt x="938530" y="53848"/>
                </a:lnTo>
                <a:close/>
              </a:path>
              <a:path w="1019810" h="1019810">
                <a:moveTo>
                  <a:pt x="1019302" y="0"/>
                </a:moveTo>
                <a:lnTo>
                  <a:pt x="898017" y="40386"/>
                </a:lnTo>
                <a:lnTo>
                  <a:pt x="925004" y="67373"/>
                </a:lnTo>
                <a:lnTo>
                  <a:pt x="938530" y="53848"/>
                </a:lnTo>
                <a:lnTo>
                  <a:pt x="1001371" y="53848"/>
                </a:lnTo>
                <a:lnTo>
                  <a:pt x="101930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29866" y="1973071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=0.5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3122" y="3652773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</a:t>
            </a:r>
            <a:r>
              <a:rPr sz="2400" spc="-7" baseline="-20833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=0.5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4442" y="3032760"/>
            <a:ext cx="265430" cy="114300"/>
          </a:xfrm>
          <a:custGeom>
            <a:avLst/>
            <a:gdLst/>
            <a:ahLst/>
            <a:cxnLst/>
            <a:rect l="l" t="t" r="r" b="b"/>
            <a:pathLst>
              <a:path w="265429" h="114300">
                <a:moveTo>
                  <a:pt x="150875" y="0"/>
                </a:moveTo>
                <a:lnTo>
                  <a:pt x="150875" y="114300"/>
                </a:lnTo>
                <a:lnTo>
                  <a:pt x="227075" y="76200"/>
                </a:lnTo>
                <a:lnTo>
                  <a:pt x="169925" y="76200"/>
                </a:lnTo>
                <a:lnTo>
                  <a:pt x="169925" y="38100"/>
                </a:lnTo>
                <a:lnTo>
                  <a:pt x="227075" y="38100"/>
                </a:lnTo>
                <a:lnTo>
                  <a:pt x="150875" y="0"/>
                </a:lnTo>
                <a:close/>
              </a:path>
              <a:path w="265429" h="114300">
                <a:moveTo>
                  <a:pt x="15087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0875" y="76200"/>
                </a:lnTo>
                <a:lnTo>
                  <a:pt x="150875" y="38100"/>
                </a:lnTo>
                <a:close/>
              </a:path>
              <a:path w="265429" h="114300">
                <a:moveTo>
                  <a:pt x="227075" y="38100"/>
                </a:moveTo>
                <a:lnTo>
                  <a:pt x="169925" y="38100"/>
                </a:lnTo>
                <a:lnTo>
                  <a:pt x="169925" y="76200"/>
                </a:lnTo>
                <a:lnTo>
                  <a:pt x="227075" y="76200"/>
                </a:lnTo>
                <a:lnTo>
                  <a:pt x="265175" y="57150"/>
                </a:lnTo>
                <a:lnTo>
                  <a:pt x="227075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03385" y="3038855"/>
            <a:ext cx="265430" cy="114300"/>
          </a:xfrm>
          <a:custGeom>
            <a:avLst/>
            <a:gdLst/>
            <a:ahLst/>
            <a:cxnLst/>
            <a:rect l="l" t="t" r="r" b="b"/>
            <a:pathLst>
              <a:path w="265429" h="114300">
                <a:moveTo>
                  <a:pt x="150875" y="0"/>
                </a:moveTo>
                <a:lnTo>
                  <a:pt x="150875" y="114300"/>
                </a:lnTo>
                <a:lnTo>
                  <a:pt x="227075" y="76200"/>
                </a:lnTo>
                <a:lnTo>
                  <a:pt x="169925" y="76200"/>
                </a:lnTo>
                <a:lnTo>
                  <a:pt x="169925" y="38100"/>
                </a:lnTo>
                <a:lnTo>
                  <a:pt x="227075" y="38100"/>
                </a:lnTo>
                <a:lnTo>
                  <a:pt x="150875" y="0"/>
                </a:lnTo>
                <a:close/>
              </a:path>
              <a:path w="265429" h="114300">
                <a:moveTo>
                  <a:pt x="15087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0875" y="76200"/>
                </a:lnTo>
                <a:lnTo>
                  <a:pt x="150875" y="38100"/>
                </a:lnTo>
                <a:close/>
              </a:path>
              <a:path w="265429" h="114300">
                <a:moveTo>
                  <a:pt x="227075" y="38100"/>
                </a:moveTo>
                <a:lnTo>
                  <a:pt x="169925" y="38100"/>
                </a:lnTo>
                <a:lnTo>
                  <a:pt x="169925" y="76200"/>
                </a:lnTo>
                <a:lnTo>
                  <a:pt x="227075" y="76200"/>
                </a:lnTo>
                <a:lnTo>
                  <a:pt x="265175" y="57150"/>
                </a:lnTo>
                <a:lnTo>
                  <a:pt x="227075" y="381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2589" y="2988817"/>
            <a:ext cx="1236345" cy="167005"/>
          </a:xfrm>
          <a:custGeom>
            <a:avLst/>
            <a:gdLst/>
            <a:ahLst/>
            <a:cxnLst/>
            <a:rect l="l" t="t" r="r" b="b"/>
            <a:pathLst>
              <a:path w="1236345" h="167005">
                <a:moveTo>
                  <a:pt x="1120521" y="37984"/>
                </a:moveTo>
                <a:lnTo>
                  <a:pt x="0" y="128905"/>
                </a:lnTo>
                <a:lnTo>
                  <a:pt x="3048" y="166878"/>
                </a:lnTo>
                <a:lnTo>
                  <a:pt x="1123570" y="75967"/>
                </a:lnTo>
                <a:lnTo>
                  <a:pt x="1120521" y="37984"/>
                </a:lnTo>
                <a:close/>
              </a:path>
              <a:path w="1236345" h="167005">
                <a:moveTo>
                  <a:pt x="1207916" y="36449"/>
                </a:moveTo>
                <a:lnTo>
                  <a:pt x="1139444" y="36449"/>
                </a:lnTo>
                <a:lnTo>
                  <a:pt x="1142619" y="74422"/>
                </a:lnTo>
                <a:lnTo>
                  <a:pt x="1123570" y="75967"/>
                </a:lnTo>
                <a:lnTo>
                  <a:pt x="1126617" y="113919"/>
                </a:lnTo>
                <a:lnTo>
                  <a:pt x="1235964" y="47752"/>
                </a:lnTo>
                <a:lnTo>
                  <a:pt x="1207916" y="36449"/>
                </a:lnTo>
                <a:close/>
              </a:path>
              <a:path w="1236345" h="167005">
                <a:moveTo>
                  <a:pt x="1139444" y="36449"/>
                </a:moveTo>
                <a:lnTo>
                  <a:pt x="1120521" y="37984"/>
                </a:lnTo>
                <a:lnTo>
                  <a:pt x="1123570" y="75967"/>
                </a:lnTo>
                <a:lnTo>
                  <a:pt x="1142619" y="74422"/>
                </a:lnTo>
                <a:lnTo>
                  <a:pt x="1139444" y="36449"/>
                </a:lnTo>
                <a:close/>
              </a:path>
              <a:path w="1236345" h="167005">
                <a:moveTo>
                  <a:pt x="1117473" y="0"/>
                </a:moveTo>
                <a:lnTo>
                  <a:pt x="1120521" y="37984"/>
                </a:lnTo>
                <a:lnTo>
                  <a:pt x="1139444" y="36449"/>
                </a:lnTo>
                <a:lnTo>
                  <a:pt x="1207916" y="36449"/>
                </a:lnTo>
                <a:lnTo>
                  <a:pt x="111747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5603" y="2852166"/>
            <a:ext cx="6477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b=1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1942" y="3574795"/>
            <a:ext cx="2444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z=0.5*5+0.5*3+1=5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4477" y="2389771"/>
            <a:ext cx="1865630" cy="1578637"/>
          </a:xfrm>
          <a:prstGeom prst="rect">
            <a:avLst/>
          </a:prstGeom>
        </p:spPr>
        <p:txBody>
          <a:bodyPr vert="horz" wrap="square" lIns="0" tIns="334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30"/>
              </a:spcBef>
            </a:pPr>
            <a:r>
              <a:rPr sz="3600" spc="-5" dirty="0" smtClean="0">
                <a:latin typeface="Calibri"/>
                <a:cs typeface="Calibri"/>
              </a:rPr>
              <a:t>=</a:t>
            </a:r>
            <a:r>
              <a:rPr sz="3600" spc="-50" dirty="0" smtClean="0">
                <a:latin typeface="Calibri"/>
                <a:cs typeface="Calibri"/>
              </a:rPr>
              <a:t> </a:t>
            </a:r>
            <a:r>
              <a:rPr sz="3600" spc="-175" dirty="0">
                <a:latin typeface="Calibri"/>
                <a:cs typeface="Calibri"/>
              </a:rPr>
              <a:t>σ(z)</a:t>
            </a:r>
            <a:endParaRPr sz="3600" dirty="0">
              <a:latin typeface="Calibri"/>
              <a:cs typeface="Calibri"/>
            </a:endParaRPr>
          </a:p>
          <a:p>
            <a:pPr marL="158750">
              <a:lnSpc>
                <a:spcPct val="100000"/>
              </a:lnSpc>
              <a:spcBef>
                <a:spcPts val="1964"/>
              </a:spcBef>
            </a:pPr>
            <a:r>
              <a:rPr sz="2800" spc="-5" dirty="0">
                <a:latin typeface="Calibri"/>
                <a:cs typeface="Calibri"/>
              </a:rPr>
              <a:t>a=0.99307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64345" y="2406115"/>
            <a:ext cx="1329055" cy="1554480"/>
          </a:xfrm>
          <a:prstGeom prst="rect">
            <a:avLst/>
          </a:prstGeom>
        </p:spPr>
        <p:txBody>
          <a:bodyPr vert="horz" wrap="square" lIns="0" tIns="32448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2555"/>
              </a:spcBef>
            </a:pPr>
            <a:r>
              <a:rPr sz="3600" spc="-5" dirty="0">
                <a:latin typeface="Calibri"/>
                <a:cs typeface="Calibri"/>
              </a:rPr>
              <a:t>L(</a:t>
            </a:r>
            <a:r>
              <a:rPr sz="3600" dirty="0">
                <a:latin typeface="Calibri"/>
                <a:cs typeface="Calibri"/>
              </a:rPr>
              <a:t>a,</a:t>
            </a:r>
            <a:r>
              <a:rPr sz="3600" spc="5" dirty="0">
                <a:latin typeface="Calibri"/>
                <a:cs typeface="Calibri"/>
              </a:rPr>
              <a:t>y</a:t>
            </a:r>
            <a:r>
              <a:rPr sz="3600" dirty="0">
                <a:latin typeface="Calibri"/>
                <a:cs typeface="Calibri"/>
              </a:rPr>
              <a:t>)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800" spc="-5" dirty="0">
                <a:latin typeface="Cambria Math"/>
                <a:cs typeface="Cambria Math"/>
              </a:rPr>
              <a:t>≈</a:t>
            </a:r>
            <a:r>
              <a:rPr sz="2800" spc="-5" dirty="0">
                <a:latin typeface="Calibri"/>
                <a:cs typeface="Calibri"/>
              </a:rPr>
              <a:t>0.0023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389364" y="960119"/>
            <a:ext cx="2313431" cy="368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89364" y="960119"/>
            <a:ext cx="2313940" cy="36893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Original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Value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y=1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34121" y="4098797"/>
            <a:ext cx="1393190" cy="114300"/>
          </a:xfrm>
          <a:custGeom>
            <a:avLst/>
            <a:gdLst/>
            <a:ahLst/>
            <a:cxnLst/>
            <a:rect l="l" t="t" r="r" b="b"/>
            <a:pathLst>
              <a:path w="1393190" h="114300">
                <a:moveTo>
                  <a:pt x="114680" y="0"/>
                </a:moveTo>
                <a:lnTo>
                  <a:pt x="0" y="56387"/>
                </a:lnTo>
                <a:lnTo>
                  <a:pt x="113919" y="114300"/>
                </a:lnTo>
                <a:lnTo>
                  <a:pt x="114172" y="76203"/>
                </a:lnTo>
                <a:lnTo>
                  <a:pt x="95123" y="76072"/>
                </a:lnTo>
                <a:lnTo>
                  <a:pt x="95376" y="37972"/>
                </a:lnTo>
                <a:lnTo>
                  <a:pt x="114427" y="37972"/>
                </a:lnTo>
                <a:lnTo>
                  <a:pt x="114680" y="0"/>
                </a:lnTo>
                <a:close/>
              </a:path>
              <a:path w="1393190" h="114300">
                <a:moveTo>
                  <a:pt x="114426" y="38103"/>
                </a:moveTo>
                <a:lnTo>
                  <a:pt x="114172" y="76203"/>
                </a:lnTo>
                <a:lnTo>
                  <a:pt x="1392808" y="84962"/>
                </a:lnTo>
                <a:lnTo>
                  <a:pt x="1393062" y="46862"/>
                </a:lnTo>
                <a:lnTo>
                  <a:pt x="114426" y="38103"/>
                </a:lnTo>
                <a:close/>
              </a:path>
              <a:path w="1393190" h="114300">
                <a:moveTo>
                  <a:pt x="95376" y="37972"/>
                </a:moveTo>
                <a:lnTo>
                  <a:pt x="95123" y="76072"/>
                </a:lnTo>
                <a:lnTo>
                  <a:pt x="114172" y="76203"/>
                </a:lnTo>
                <a:lnTo>
                  <a:pt x="114426" y="38103"/>
                </a:lnTo>
                <a:lnTo>
                  <a:pt x="95376" y="37972"/>
                </a:lnTo>
                <a:close/>
              </a:path>
              <a:path w="1393190" h="114300">
                <a:moveTo>
                  <a:pt x="114427" y="37972"/>
                </a:moveTo>
                <a:lnTo>
                  <a:pt x="95376" y="37972"/>
                </a:lnTo>
                <a:lnTo>
                  <a:pt x="114426" y="38103"/>
                </a:lnTo>
                <a:lnTo>
                  <a:pt x="114427" y="3797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98307" y="4421123"/>
            <a:ext cx="3904615" cy="542925"/>
          </a:xfrm>
          <a:custGeom>
            <a:avLst/>
            <a:gdLst/>
            <a:ahLst/>
            <a:cxnLst/>
            <a:rect l="l" t="t" r="r" b="b"/>
            <a:pathLst>
              <a:path w="3904615" h="542925">
                <a:moveTo>
                  <a:pt x="0" y="542544"/>
                </a:moveTo>
                <a:lnTo>
                  <a:pt x="3904488" y="542544"/>
                </a:lnTo>
                <a:lnTo>
                  <a:pt x="39044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ln w="1219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91526" y="4517263"/>
            <a:ext cx="3949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da=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3033" y="4710938"/>
            <a:ext cx="658495" cy="0"/>
          </a:xfrm>
          <a:custGeom>
            <a:avLst/>
            <a:gdLst/>
            <a:ahLst/>
            <a:cxnLst/>
            <a:rect l="l" t="t" r="r" b="b"/>
            <a:pathLst>
              <a:path w="658495">
                <a:moveTo>
                  <a:pt x="0" y="0"/>
                </a:moveTo>
                <a:lnTo>
                  <a:pt x="658368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7057" y="4710938"/>
            <a:ext cx="257810" cy="0"/>
          </a:xfrm>
          <a:custGeom>
            <a:avLst/>
            <a:gdLst/>
            <a:ahLst/>
            <a:cxnLst/>
            <a:rect l="l" t="t" r="r" b="b"/>
            <a:pathLst>
              <a:path w="257809">
                <a:moveTo>
                  <a:pt x="0" y="0"/>
                </a:moveTo>
                <a:lnTo>
                  <a:pt x="257555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74050" y="4436490"/>
            <a:ext cx="122047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953769" algn="l"/>
              </a:tabLst>
            </a:pPr>
            <a:r>
              <a:rPr sz="1450" spc="110" dirty="0">
                <a:latin typeface="Cambria Math"/>
                <a:cs typeface="Cambria Math"/>
              </a:rPr>
              <a:t>𝑑</a:t>
            </a:r>
            <a:r>
              <a:rPr sz="1450" spc="145" dirty="0">
                <a:latin typeface="Cambria Math"/>
                <a:cs typeface="Cambria Math"/>
              </a:rPr>
              <a:t>𝐿</a:t>
            </a:r>
            <a:r>
              <a:rPr sz="1450" spc="5" dirty="0">
                <a:latin typeface="Cambria Math"/>
                <a:cs typeface="Cambria Math"/>
              </a:rPr>
              <a:t>(</a:t>
            </a:r>
            <a:r>
              <a:rPr sz="1450" spc="210" dirty="0">
                <a:latin typeface="Cambria Math"/>
                <a:cs typeface="Cambria Math"/>
              </a:rPr>
              <a:t>𝑎</a:t>
            </a:r>
            <a:r>
              <a:rPr sz="1450" spc="-5" dirty="0">
                <a:latin typeface="Cambria Math"/>
                <a:cs typeface="Cambria Math"/>
              </a:rPr>
              <a:t>,</a:t>
            </a:r>
            <a:r>
              <a:rPr sz="1450" spc="235" dirty="0">
                <a:latin typeface="Cambria Math"/>
                <a:cs typeface="Cambria Math"/>
              </a:rPr>
              <a:t>𝑦</a:t>
            </a:r>
            <a:r>
              <a:rPr sz="1450" spc="5" dirty="0">
                <a:latin typeface="Cambria Math"/>
                <a:cs typeface="Cambria Math"/>
              </a:rPr>
              <a:t>)</a:t>
            </a:r>
            <a:r>
              <a:rPr sz="1450" dirty="0">
                <a:latin typeface="Cambria Math"/>
                <a:cs typeface="Cambria Math"/>
              </a:rPr>
              <a:t>	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204" dirty="0">
                <a:latin typeface="Cambria Math"/>
                <a:cs typeface="Cambria Math"/>
              </a:rPr>
              <a:t>𝑦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82838" y="4713858"/>
            <a:ext cx="94297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813435" algn="l"/>
              </a:tabLst>
            </a:pPr>
            <a:r>
              <a:rPr sz="1450" spc="175" dirty="0">
                <a:latin typeface="Cambria Math"/>
                <a:cs typeface="Cambria Math"/>
              </a:rPr>
              <a:t>𝑑𝑎	</a:t>
            </a:r>
            <a:r>
              <a:rPr sz="1450" spc="190" dirty="0">
                <a:latin typeface="Cambria Math"/>
                <a:cs typeface="Cambria Math"/>
              </a:rPr>
              <a:t>𝑎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43669" y="4517263"/>
            <a:ext cx="7562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53085" algn="l"/>
              </a:tabLst>
            </a:pPr>
            <a:r>
              <a:rPr sz="2000" dirty="0">
                <a:latin typeface="Calibri"/>
                <a:cs typeface="Calibri"/>
              </a:rPr>
              <a:t>=	</a:t>
            </a:r>
            <a:r>
              <a:rPr sz="2000" dirty="0">
                <a:latin typeface="Cambria Math"/>
                <a:cs typeface="Cambria Math"/>
              </a:rPr>
              <a:t>+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97618" y="4710938"/>
            <a:ext cx="364490" cy="0"/>
          </a:xfrm>
          <a:custGeom>
            <a:avLst/>
            <a:gdLst/>
            <a:ahLst/>
            <a:cxnLst/>
            <a:rect l="l" t="t" r="r" b="b"/>
            <a:pathLst>
              <a:path w="364490">
                <a:moveTo>
                  <a:pt x="0" y="0"/>
                </a:moveTo>
                <a:lnTo>
                  <a:pt x="364235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899015" y="4382236"/>
            <a:ext cx="374650" cy="58039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r>
              <a:rPr sz="1450" spc="40" dirty="0">
                <a:latin typeface="Cambria Math"/>
                <a:cs typeface="Cambria Math"/>
              </a:rPr>
              <a:t>1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204" dirty="0">
                <a:latin typeface="Cambria Math"/>
                <a:cs typeface="Cambria Math"/>
              </a:rPr>
              <a:t>𝑦</a:t>
            </a:r>
            <a:endParaRPr sz="14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r>
              <a:rPr sz="1450" spc="55" dirty="0">
                <a:latin typeface="Cambria Math"/>
                <a:cs typeface="Cambria Math"/>
              </a:rPr>
              <a:t>1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190" dirty="0">
                <a:latin typeface="Cambria Math"/>
                <a:cs typeface="Cambria Math"/>
              </a:rPr>
              <a:t>𝑎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19639" y="4517263"/>
            <a:ext cx="12426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=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-1.006978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87295" y="4387596"/>
            <a:ext cx="5532120" cy="521334"/>
          </a:xfrm>
          <a:custGeom>
            <a:avLst/>
            <a:gdLst/>
            <a:ahLst/>
            <a:cxnLst/>
            <a:rect l="l" t="t" r="r" b="b"/>
            <a:pathLst>
              <a:path w="5532120" h="521335">
                <a:moveTo>
                  <a:pt x="0" y="521207"/>
                </a:moveTo>
                <a:lnTo>
                  <a:pt x="5532120" y="521207"/>
                </a:lnTo>
                <a:lnTo>
                  <a:pt x="5532120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78482" y="4482846"/>
            <a:ext cx="354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Calibri"/>
                <a:cs typeface="Calibri"/>
              </a:rPr>
              <a:t>dz=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19476" y="466661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4">
                <a:moveTo>
                  <a:pt x="0" y="0"/>
                </a:moveTo>
                <a:lnTo>
                  <a:pt x="626363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419857" y="4354829"/>
            <a:ext cx="867666" cy="5499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535"/>
              </a:spcBef>
            </a:pPr>
            <a:r>
              <a:rPr sz="1350" spc="170" dirty="0">
                <a:latin typeface="Cambria Math"/>
                <a:cs typeface="Cambria Math"/>
              </a:rPr>
              <a:t>𝑑</a:t>
            </a:r>
            <a:r>
              <a:rPr sz="1350" spc="110" dirty="0">
                <a:latin typeface="Cambria Math"/>
                <a:cs typeface="Cambria Math"/>
              </a:rPr>
              <a:t>𝐿</a:t>
            </a:r>
            <a:r>
              <a:rPr sz="1350" spc="10" dirty="0">
                <a:latin typeface="Cambria Math"/>
                <a:cs typeface="Cambria Math"/>
              </a:rPr>
              <a:t>(</a:t>
            </a:r>
            <a:r>
              <a:rPr sz="1350" spc="220" dirty="0">
                <a:latin typeface="Cambria Math"/>
                <a:cs typeface="Cambria Math"/>
              </a:rPr>
              <a:t>𝑎</a:t>
            </a:r>
            <a:r>
              <a:rPr sz="1350" spc="10" dirty="0">
                <a:latin typeface="Cambria Math"/>
                <a:cs typeface="Cambria Math"/>
              </a:rPr>
              <a:t>,</a:t>
            </a:r>
            <a:r>
              <a:rPr sz="1350" spc="245" dirty="0">
                <a:latin typeface="Cambria Math"/>
                <a:cs typeface="Cambria Math"/>
              </a:rPr>
              <a:t>𝑦</a:t>
            </a:r>
            <a:r>
              <a:rPr sz="1350" spc="10" dirty="0">
                <a:latin typeface="Cambria Math"/>
                <a:cs typeface="Cambria Math"/>
              </a:rPr>
              <a:t>)</a:t>
            </a:r>
            <a:endParaRPr sz="1350" dirty="0">
              <a:latin typeface="Cambria Math"/>
              <a:cs typeface="Cambria Math"/>
            </a:endParaRPr>
          </a:p>
          <a:p>
            <a:pPr marR="10160" algn="ctr">
              <a:lnSpc>
                <a:spcPct val="100000"/>
              </a:lnSpc>
              <a:spcBef>
                <a:spcPts val="445"/>
              </a:spcBef>
            </a:pPr>
            <a:r>
              <a:rPr sz="1350" spc="85" dirty="0">
                <a:latin typeface="Cambria Math"/>
                <a:cs typeface="Cambria Math"/>
              </a:rPr>
              <a:t>𝑑𝑧</a:t>
            </a:r>
            <a:endParaRPr sz="1350" dirty="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98038" y="4482846"/>
            <a:ext cx="1327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Calibri"/>
                <a:cs typeface="Calibri"/>
              </a:rPr>
              <a:t>=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274440" y="4666615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92957" y="4666615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5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21784" y="466661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274821" y="4354829"/>
            <a:ext cx="1099820" cy="5499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535"/>
              </a:spcBef>
              <a:tabLst>
                <a:tab pos="847090" algn="l"/>
              </a:tabLst>
            </a:pPr>
            <a:r>
              <a:rPr sz="1350" spc="170" dirty="0">
                <a:latin typeface="Cambria Math"/>
                <a:cs typeface="Cambria Math"/>
              </a:rPr>
              <a:t>𝑑</a:t>
            </a:r>
            <a:r>
              <a:rPr sz="1350" spc="65" dirty="0">
                <a:latin typeface="Cambria Math"/>
                <a:cs typeface="Cambria Math"/>
              </a:rPr>
              <a:t>𝐿  </a:t>
            </a:r>
            <a:r>
              <a:rPr sz="1350" spc="-80" dirty="0">
                <a:latin typeface="Cambria Math"/>
                <a:cs typeface="Cambria Math"/>
              </a:rPr>
              <a:t> </a:t>
            </a:r>
            <a:r>
              <a:rPr sz="1350" spc="170" dirty="0">
                <a:latin typeface="Cambria Math"/>
                <a:cs typeface="Cambria Math"/>
              </a:rPr>
              <a:t>𝑑</a:t>
            </a:r>
            <a:r>
              <a:rPr sz="1350" spc="195" dirty="0">
                <a:latin typeface="Cambria Math"/>
                <a:cs typeface="Cambria Math"/>
              </a:rPr>
              <a:t>𝑎</a:t>
            </a:r>
            <a:r>
              <a:rPr sz="1350" dirty="0">
                <a:latin typeface="Cambria Math"/>
                <a:cs typeface="Cambria Math"/>
              </a:rPr>
              <a:t>	</a:t>
            </a:r>
            <a:r>
              <a:rPr sz="1350" spc="-5" dirty="0">
                <a:latin typeface="Cambria Math"/>
                <a:cs typeface="Cambria Math"/>
              </a:rPr>
              <a:t>−</a:t>
            </a:r>
            <a:r>
              <a:rPr sz="1350" spc="210" dirty="0">
                <a:latin typeface="Cambria Math"/>
                <a:cs typeface="Cambria Math"/>
              </a:rPr>
              <a:t>𝑦</a:t>
            </a:r>
            <a:endParaRPr sz="1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45"/>
              </a:spcBef>
              <a:tabLst>
                <a:tab pos="911225" algn="l"/>
              </a:tabLst>
            </a:pPr>
            <a:r>
              <a:rPr sz="1350" spc="100" dirty="0">
                <a:latin typeface="Cambria Math"/>
                <a:cs typeface="Cambria Math"/>
              </a:rPr>
              <a:t>𝑑𝑎 </a:t>
            </a:r>
            <a:r>
              <a:rPr sz="1350" spc="125" dirty="0">
                <a:latin typeface="Cambria Math"/>
                <a:cs typeface="Cambria Math"/>
              </a:rPr>
              <a:t> </a:t>
            </a:r>
            <a:r>
              <a:rPr sz="1350" spc="85" dirty="0">
                <a:latin typeface="Cambria Math"/>
                <a:cs typeface="Cambria Math"/>
              </a:rPr>
              <a:t>𝑑𝑧	</a:t>
            </a:r>
            <a:r>
              <a:rPr sz="1350" spc="105" dirty="0">
                <a:latin typeface="Cambria Math"/>
                <a:cs typeface="Cambria Math"/>
              </a:rPr>
              <a:t>𝑎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4008" y="4482846"/>
            <a:ext cx="7905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596900" algn="l"/>
              </a:tabLst>
            </a:pPr>
            <a:r>
              <a:rPr sz="1900" spc="-5" dirty="0">
                <a:latin typeface="Calibri"/>
                <a:cs typeface="Calibri"/>
              </a:rPr>
              <a:t>=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</a:t>
            </a:r>
            <a:r>
              <a:rPr sz="1900" dirty="0">
                <a:latin typeface="Calibri"/>
                <a:cs typeface="Calibri"/>
              </a:rPr>
              <a:t>	</a:t>
            </a:r>
            <a:r>
              <a:rPr sz="1900" spc="-5" dirty="0">
                <a:latin typeface="Cambria Math"/>
                <a:cs typeface="Cambria Math"/>
              </a:rPr>
              <a:t>+</a:t>
            </a:r>
            <a:endParaRPr sz="1900">
              <a:latin typeface="Cambria Math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58816" y="4666615"/>
            <a:ext cx="346075" cy="0"/>
          </a:xfrm>
          <a:custGeom>
            <a:avLst/>
            <a:gdLst/>
            <a:ahLst/>
            <a:cxnLst/>
            <a:rect l="l" t="t" r="r" b="b"/>
            <a:pathLst>
              <a:path w="346075">
                <a:moveTo>
                  <a:pt x="0" y="0"/>
                </a:moveTo>
                <a:lnTo>
                  <a:pt x="345948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759452" y="4354829"/>
            <a:ext cx="354330" cy="54991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1350" spc="55" dirty="0">
                <a:latin typeface="Cambria Math"/>
                <a:cs typeface="Cambria Math"/>
              </a:rPr>
              <a:t>1</a:t>
            </a:r>
            <a:r>
              <a:rPr sz="1350" spc="-5" dirty="0">
                <a:latin typeface="Cambria Math"/>
                <a:cs typeface="Cambria Math"/>
              </a:rPr>
              <a:t>−</a:t>
            </a:r>
            <a:r>
              <a:rPr sz="1350" spc="210" dirty="0">
                <a:latin typeface="Cambria Math"/>
                <a:cs typeface="Cambria Math"/>
              </a:rPr>
              <a:t>𝑦</a:t>
            </a:r>
            <a:endParaRPr sz="13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r>
              <a:rPr sz="1350" spc="55" dirty="0">
                <a:latin typeface="Cambria Math"/>
                <a:cs typeface="Cambria Math"/>
              </a:rPr>
              <a:t>1</a:t>
            </a:r>
            <a:r>
              <a:rPr sz="1350" spc="-5" dirty="0">
                <a:latin typeface="Cambria Math"/>
                <a:cs typeface="Cambria Math"/>
              </a:rPr>
              <a:t>−</a:t>
            </a:r>
            <a:r>
              <a:rPr sz="1350" spc="195" dirty="0">
                <a:latin typeface="Cambria Math"/>
                <a:cs typeface="Cambria Math"/>
              </a:rPr>
              <a:t>𝑎</a:t>
            </a:r>
            <a:endParaRPr sz="13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57215" y="4482846"/>
            <a:ext cx="21856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Calibri"/>
                <a:cs typeface="Calibri"/>
              </a:rPr>
              <a:t>)*a(1-a)=a-y=-0.00693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134867" y="5293359"/>
            <a:ext cx="596265" cy="0"/>
          </a:xfrm>
          <a:custGeom>
            <a:avLst/>
            <a:gdLst/>
            <a:ahLst/>
            <a:cxnLst/>
            <a:rect l="l" t="t" r="r" b="b"/>
            <a:pathLst>
              <a:path w="596264">
                <a:moveTo>
                  <a:pt x="0" y="0"/>
                </a:moveTo>
                <a:lnTo>
                  <a:pt x="59588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240277" y="5294121"/>
            <a:ext cx="3848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75" dirty="0">
                <a:latin typeface="Cambria Math"/>
                <a:cs typeface="Cambria Math"/>
              </a:rPr>
              <a:t>𝑑𝑤</a:t>
            </a:r>
            <a:r>
              <a:rPr sz="1275" spc="112" baseline="-29411" dirty="0">
                <a:latin typeface="Cambria Math"/>
                <a:cs typeface="Cambria Math"/>
              </a:rPr>
              <a:t>1</a:t>
            </a:r>
            <a:endParaRPr sz="1275" baseline="-29411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77057" y="5251450"/>
            <a:ext cx="1208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7600" algn="l"/>
              </a:tabLst>
            </a:pPr>
            <a:r>
              <a:rPr sz="1200" dirty="0">
                <a:latin typeface="Calibri"/>
                <a:cs typeface="Calibri"/>
              </a:rPr>
              <a:t>1	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93594" y="5045709"/>
            <a:ext cx="3865245" cy="3733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41020">
              <a:lnSpc>
                <a:spcPts val="1060"/>
              </a:lnSpc>
              <a:spcBef>
                <a:spcPts val="120"/>
              </a:spcBef>
            </a:pPr>
            <a:r>
              <a:rPr sz="1300" spc="60" dirty="0">
                <a:latin typeface="Cambria Math"/>
                <a:cs typeface="Cambria Math"/>
              </a:rPr>
              <a:t>𝑑𝐿(𝑎,𝑦)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1660"/>
              </a:lnSpc>
              <a:tabLst>
                <a:tab pos="1187450" algn="l"/>
              </a:tabLst>
            </a:pPr>
            <a:r>
              <a:rPr sz="1800" dirty="0">
                <a:latin typeface="Calibri"/>
                <a:cs typeface="Calibri"/>
              </a:rPr>
              <a:t>dw</a:t>
            </a:r>
            <a:r>
              <a:rPr sz="1800" spc="2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	=x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.dz=5*-0.00695=-0.03475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27873" y="5394756"/>
            <a:ext cx="551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dw</a:t>
            </a:r>
            <a:r>
              <a:rPr sz="1800" spc="-7" baseline="-20833" dirty="0">
                <a:latin typeface="Calibri"/>
                <a:cs typeface="Calibri"/>
              </a:rPr>
              <a:t>2</a:t>
            </a:r>
            <a:r>
              <a:rPr sz="1800" spc="-5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193785" y="5569203"/>
            <a:ext cx="596265" cy="0"/>
          </a:xfrm>
          <a:custGeom>
            <a:avLst/>
            <a:gdLst/>
            <a:ahLst/>
            <a:cxnLst/>
            <a:rect l="l" t="t" r="r" b="b"/>
            <a:pathLst>
              <a:path w="596265">
                <a:moveTo>
                  <a:pt x="0" y="0"/>
                </a:moveTo>
                <a:lnTo>
                  <a:pt x="595883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182101" y="5321553"/>
            <a:ext cx="886713" cy="2154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0" dirty="0">
                <a:latin typeface="Cambria Math"/>
                <a:cs typeface="Cambria Math"/>
              </a:rPr>
              <a:t>𝑑</a:t>
            </a:r>
            <a:r>
              <a:rPr sz="1300" spc="75" dirty="0">
                <a:latin typeface="Cambria Math"/>
                <a:cs typeface="Cambria Math"/>
              </a:rPr>
              <a:t>𝐿</a:t>
            </a:r>
            <a:r>
              <a:rPr sz="1300" spc="5" dirty="0">
                <a:latin typeface="Cambria Math"/>
                <a:cs typeface="Cambria Math"/>
              </a:rPr>
              <a:t>(</a:t>
            </a:r>
            <a:r>
              <a:rPr sz="1300" spc="200" dirty="0">
                <a:latin typeface="Cambria Math"/>
                <a:cs typeface="Cambria Math"/>
              </a:rPr>
              <a:t>𝑎</a:t>
            </a:r>
            <a:r>
              <a:rPr sz="1300" spc="5" dirty="0">
                <a:latin typeface="Cambria Math"/>
                <a:cs typeface="Cambria Math"/>
              </a:rPr>
              <a:t>,</a:t>
            </a:r>
            <a:r>
              <a:rPr sz="1300" spc="229" dirty="0">
                <a:latin typeface="Cambria Math"/>
                <a:cs typeface="Cambria Math"/>
              </a:rPr>
              <a:t>𝑦</a:t>
            </a:r>
            <a:r>
              <a:rPr sz="1300" spc="5" dirty="0">
                <a:latin typeface="Cambria Math"/>
                <a:cs typeface="Cambria Math"/>
              </a:rPr>
              <a:t>)</a:t>
            </a:r>
            <a:endParaRPr sz="1300" dirty="0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325357" y="5570016"/>
            <a:ext cx="26987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0" dirty="0">
                <a:latin typeface="Cambria Math"/>
                <a:cs typeface="Cambria Math"/>
              </a:rPr>
              <a:t>𝑑</a:t>
            </a:r>
            <a:r>
              <a:rPr sz="1300" spc="160" dirty="0">
                <a:latin typeface="Cambria Math"/>
                <a:cs typeface="Cambria Math"/>
              </a:rPr>
              <a:t>𝑤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69197" y="5682792"/>
            <a:ext cx="9017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35" dirty="0">
                <a:latin typeface="Cambria Math"/>
                <a:cs typeface="Cambria Math"/>
              </a:rPr>
              <a:t>2</a:t>
            </a:r>
            <a:endParaRPr sz="850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28278" y="5394756"/>
            <a:ext cx="2728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=x2.dz=3*-0.00695=-0.02085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20572" y="5066538"/>
            <a:ext cx="741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latin typeface="Cambria Math"/>
                <a:cs typeface="Cambria Math"/>
              </a:rPr>
              <a:t>𝛼</a:t>
            </a:r>
            <a:r>
              <a:rPr sz="1800" spc="25" dirty="0">
                <a:latin typeface="Calibri"/>
                <a:cs typeface="Calibri"/>
              </a:rPr>
              <a:t>=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0.01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266680" y="1940813"/>
            <a:ext cx="65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db</a:t>
            </a:r>
            <a:r>
              <a:rPr sz="2000" spc="-5" dirty="0">
                <a:latin typeface="Calibri"/>
                <a:cs typeface="Calibri"/>
              </a:rPr>
              <a:t>=</a:t>
            </a:r>
            <a:r>
              <a:rPr sz="2000" dirty="0">
                <a:latin typeface="Calibri"/>
                <a:cs typeface="Calibri"/>
              </a:rPr>
              <a:t>dz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339" y="5303316"/>
            <a:ext cx="4328160" cy="119062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38100" indent="1905">
              <a:lnSpc>
                <a:spcPct val="100000"/>
              </a:lnSpc>
              <a:spcBef>
                <a:spcPts val="1355"/>
              </a:spcBef>
            </a:pP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w</a:t>
            </a:r>
            <a:r>
              <a:rPr sz="1800" spc="-7" baseline="-20833" dirty="0">
                <a:solidFill>
                  <a:srgbClr val="2E5496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=w</a:t>
            </a:r>
            <a:r>
              <a:rPr sz="1800" spc="-7" baseline="-20833" dirty="0">
                <a:solidFill>
                  <a:srgbClr val="2E5496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- </a:t>
            </a:r>
            <a:r>
              <a:rPr sz="1800" spc="10" dirty="0">
                <a:solidFill>
                  <a:srgbClr val="2E5496"/>
                </a:solidFill>
                <a:latin typeface="Cambria Math"/>
                <a:cs typeface="Cambria Math"/>
              </a:rPr>
              <a:t>𝛼</a:t>
            </a:r>
            <a:r>
              <a:rPr sz="1800" spc="10" dirty="0">
                <a:solidFill>
                  <a:srgbClr val="2E5496"/>
                </a:solidFill>
                <a:latin typeface="Calibri"/>
                <a:cs typeface="Calibri"/>
              </a:rPr>
              <a:t>dw</a:t>
            </a:r>
            <a:r>
              <a:rPr sz="1800" spc="15" baseline="-20833" dirty="0">
                <a:solidFill>
                  <a:srgbClr val="2E5496"/>
                </a:solidFill>
                <a:latin typeface="Calibri"/>
                <a:cs typeface="Calibri"/>
              </a:rPr>
              <a:t>1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=</a:t>
            </a:r>
            <a:r>
              <a:rPr sz="1800" spc="3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0.5-(0.01*-0.03475)=0.503475</a:t>
            </a:r>
            <a:endParaRPr sz="1800">
              <a:latin typeface="Calibri"/>
              <a:cs typeface="Calibri"/>
            </a:endParaRPr>
          </a:p>
          <a:p>
            <a:pPr marL="79375" marR="147955" indent="-41910">
              <a:lnSpc>
                <a:spcPct val="108200"/>
              </a:lnSpc>
              <a:spcBef>
                <a:spcPts val="1080"/>
              </a:spcBef>
            </a:pP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w</a:t>
            </a:r>
            <a:r>
              <a:rPr sz="1800" spc="-7" baseline="-20833" dirty="0">
                <a:solidFill>
                  <a:srgbClr val="2E5496"/>
                </a:solidFill>
                <a:latin typeface="Calibri"/>
                <a:cs typeface="Calibri"/>
              </a:rPr>
              <a:t>2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=w</a:t>
            </a:r>
            <a:r>
              <a:rPr sz="1800" spc="-7" baseline="-20833" dirty="0">
                <a:solidFill>
                  <a:srgbClr val="2E5496"/>
                </a:solidFill>
                <a:latin typeface="Calibri"/>
                <a:cs typeface="Calibri"/>
              </a:rPr>
              <a:t>2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- </a:t>
            </a:r>
            <a:r>
              <a:rPr sz="1800" spc="10" dirty="0">
                <a:solidFill>
                  <a:srgbClr val="2E5496"/>
                </a:solidFill>
                <a:latin typeface="Cambria Math"/>
                <a:cs typeface="Cambria Math"/>
              </a:rPr>
              <a:t>𝛼</a:t>
            </a:r>
            <a:r>
              <a:rPr sz="1800" spc="10" dirty="0">
                <a:solidFill>
                  <a:srgbClr val="2E5496"/>
                </a:solidFill>
                <a:latin typeface="Calibri"/>
                <a:cs typeface="Calibri"/>
              </a:rPr>
              <a:t>dw</a:t>
            </a:r>
            <a:r>
              <a:rPr sz="1800" spc="15" baseline="-20833" dirty="0">
                <a:solidFill>
                  <a:srgbClr val="2E5496"/>
                </a:solidFill>
                <a:latin typeface="Calibri"/>
                <a:cs typeface="Calibri"/>
              </a:rPr>
              <a:t>2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= 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0.5-(0.1*-0.02085)=0.502085  </a:t>
            </a:r>
            <a:r>
              <a:rPr sz="1800" dirty="0">
                <a:solidFill>
                  <a:srgbClr val="2E5496"/>
                </a:solidFill>
                <a:latin typeface="Calibri"/>
                <a:cs typeface="Calibri"/>
              </a:rPr>
              <a:t>b=b- </a:t>
            </a:r>
            <a:r>
              <a:rPr sz="1800" spc="15" dirty="0">
                <a:solidFill>
                  <a:srgbClr val="2E5496"/>
                </a:solidFill>
                <a:latin typeface="Cambria Math"/>
                <a:cs typeface="Cambria Math"/>
              </a:rPr>
              <a:t>𝛼</a:t>
            </a:r>
            <a:r>
              <a:rPr sz="1800" spc="15" dirty="0">
                <a:solidFill>
                  <a:srgbClr val="2E5496"/>
                </a:solidFill>
                <a:latin typeface="Calibri"/>
                <a:cs typeface="Calibri"/>
              </a:rPr>
              <a:t>db</a:t>
            </a:r>
            <a:r>
              <a:rPr sz="18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E5496"/>
                </a:solidFill>
                <a:latin typeface="Calibri"/>
                <a:cs typeface="Calibri"/>
              </a:rPr>
              <a:t>=1-(0.1)*(-0.00693)=1.000693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Date Placeholder 5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741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3350" y="347294"/>
            <a:ext cx="4301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Activation</a:t>
            </a:r>
            <a:r>
              <a:rPr sz="40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Functions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9119" y="1185672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19" y="2523744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9119" y="3861815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119" y="5199888"/>
            <a:ext cx="11033760" cy="0"/>
          </a:xfrm>
          <a:custGeom>
            <a:avLst/>
            <a:gdLst/>
            <a:ahLst/>
            <a:cxnLst/>
            <a:rect l="l" t="t" r="r" b="b"/>
            <a:pathLst>
              <a:path w="11033760">
                <a:moveTo>
                  <a:pt x="0" y="0"/>
                </a:moveTo>
                <a:lnTo>
                  <a:pt x="11033760" y="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6089" y="1211326"/>
            <a:ext cx="10863580" cy="47815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dirty="0">
                <a:latin typeface="Times New Roman"/>
                <a:cs typeface="Times New Roman"/>
              </a:rPr>
              <a:t>Output </a:t>
            </a:r>
            <a:r>
              <a:rPr sz="2600" spc="-5" dirty="0">
                <a:latin typeface="Times New Roman"/>
                <a:cs typeface="Times New Roman"/>
              </a:rPr>
              <a:t>from </a:t>
            </a:r>
            <a:r>
              <a:rPr sz="2600" dirty="0">
                <a:latin typeface="Times New Roman"/>
                <a:cs typeface="Times New Roman"/>
              </a:rPr>
              <a:t>every </a:t>
            </a:r>
            <a:r>
              <a:rPr sz="2600" spc="-5" dirty="0">
                <a:latin typeface="Times New Roman"/>
                <a:cs typeface="Times New Roman"/>
              </a:rPr>
              <a:t>neuron is generated after applying activation Function to the  </a:t>
            </a:r>
            <a:r>
              <a:rPr sz="2600" dirty="0">
                <a:latin typeface="Times New Roman"/>
                <a:cs typeface="Times New Roman"/>
              </a:rPr>
              <a:t>values being </a:t>
            </a:r>
            <a:r>
              <a:rPr sz="2600" spc="-5" dirty="0">
                <a:latin typeface="Times New Roman"/>
                <a:cs typeface="Times New Roman"/>
              </a:rPr>
              <a:t>calculated </a:t>
            </a:r>
            <a:r>
              <a:rPr sz="2600" dirty="0">
                <a:latin typeface="Times New Roman"/>
                <a:cs typeface="Times New Roman"/>
              </a:rPr>
              <a:t>with </a:t>
            </a:r>
            <a:r>
              <a:rPr sz="2600" spc="-5" dirty="0">
                <a:latin typeface="Times New Roman"/>
                <a:cs typeface="Times New Roman"/>
              </a:rPr>
              <a:t>set </a:t>
            </a:r>
            <a:r>
              <a:rPr sz="2600" dirty="0">
                <a:latin typeface="Times New Roman"/>
                <a:cs typeface="Times New Roman"/>
              </a:rPr>
              <a:t>of inputs and their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weights.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6985">
              <a:lnSpc>
                <a:spcPts val="2700"/>
              </a:lnSpc>
              <a:spcBef>
                <a:spcPts val="1810"/>
              </a:spcBef>
              <a:tabLst>
                <a:tab pos="865505" algn="l"/>
                <a:tab pos="2065020" algn="l"/>
                <a:tab pos="3633470" algn="l"/>
                <a:tab pos="5112385" algn="l"/>
                <a:tab pos="5688330" algn="l"/>
                <a:tab pos="6670040" algn="l"/>
                <a:tab pos="6953250" algn="l"/>
                <a:tab pos="8335645" algn="l"/>
                <a:tab pos="9370695" algn="l"/>
                <a:tab pos="10370820" algn="l"/>
              </a:tabLst>
            </a:pPr>
            <a:r>
              <a:rPr sz="2600" dirty="0">
                <a:latin typeface="Times New Roman"/>
                <a:cs typeface="Times New Roman"/>
              </a:rPr>
              <a:t>Most	</a:t>
            </a:r>
            <a:r>
              <a:rPr sz="2600" spc="-10" dirty="0">
                <a:latin typeface="Times New Roman"/>
                <a:cs typeface="Times New Roman"/>
              </a:rPr>
              <a:t>P</a:t>
            </a:r>
            <a:r>
              <a:rPr sz="2600" dirty="0">
                <a:latin typeface="Times New Roman"/>
                <a:cs typeface="Times New Roman"/>
              </a:rPr>
              <a:t>opu</a:t>
            </a:r>
            <a:r>
              <a:rPr sz="2600" spc="-15" dirty="0">
                <a:latin typeface="Times New Roman"/>
                <a:cs typeface="Times New Roman"/>
              </a:rPr>
              <a:t>l</a:t>
            </a:r>
            <a:r>
              <a:rPr sz="2600" dirty="0">
                <a:latin typeface="Times New Roman"/>
                <a:cs typeface="Times New Roman"/>
              </a:rPr>
              <a:t>ar	Activat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	Funct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o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s	are	</a:t>
            </a:r>
            <a:r>
              <a:rPr sz="2600" spc="-10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eLU	(	Re</a:t>
            </a:r>
            <a:r>
              <a:rPr sz="2600" spc="-20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fi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d	Lin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ar	U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s)	and  Sigmoid, </a:t>
            </a:r>
            <a:r>
              <a:rPr sz="2600" spc="-5" dirty="0">
                <a:latin typeface="Times New Roman"/>
                <a:cs typeface="Times New Roman"/>
              </a:rPr>
              <a:t>Softmax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tanh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1805"/>
              </a:spcBef>
              <a:tabLst>
                <a:tab pos="1565275" algn="l"/>
                <a:tab pos="2954020" algn="l"/>
                <a:tab pos="3993515" algn="l"/>
                <a:tab pos="4464050" algn="l"/>
                <a:tab pos="6477635" algn="l"/>
                <a:tab pos="8067675" algn="l"/>
                <a:tab pos="9622155" algn="l"/>
              </a:tabLst>
            </a:pPr>
            <a:r>
              <a:rPr sz="2600" dirty="0">
                <a:latin typeface="Times New Roman"/>
                <a:cs typeface="Times New Roman"/>
              </a:rPr>
              <a:t>Act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vation	fu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c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i</a:t>
            </a:r>
            <a:r>
              <a:rPr sz="2600" spc="-1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ns	should	</a:t>
            </a:r>
            <a:r>
              <a:rPr sz="2600" spc="5" dirty="0">
                <a:latin typeface="Times New Roman"/>
                <a:cs typeface="Times New Roman"/>
              </a:rPr>
              <a:t>b</a:t>
            </a:r>
            <a:r>
              <a:rPr sz="2600" dirty="0">
                <a:latin typeface="Times New Roman"/>
                <a:cs typeface="Times New Roman"/>
              </a:rPr>
              <a:t>e	di</a:t>
            </a:r>
            <a:r>
              <a:rPr sz="2600" spc="-60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fe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entiab</a:t>
            </a:r>
            <a:r>
              <a:rPr sz="2600" spc="5" dirty="0">
                <a:latin typeface="Times New Roman"/>
                <a:cs typeface="Times New Roman"/>
              </a:rPr>
              <a:t>l</a:t>
            </a:r>
            <a:r>
              <a:rPr sz="2600" spc="-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.	N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2600" spc="-5" dirty="0">
                <a:latin typeface="Times New Roman"/>
                <a:cs typeface="Times New Roman"/>
              </a:rPr>
              <a:t>-</a:t>
            </a:r>
            <a:r>
              <a:rPr sz="2600" dirty="0">
                <a:latin typeface="Times New Roman"/>
                <a:cs typeface="Times New Roman"/>
              </a:rPr>
              <a:t>l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ar	Act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vation	f</a:t>
            </a:r>
            <a:r>
              <a:rPr sz="2600" spc="-15" dirty="0">
                <a:latin typeface="Times New Roman"/>
                <a:cs typeface="Times New Roman"/>
              </a:rPr>
              <a:t>u</a:t>
            </a:r>
            <a:r>
              <a:rPr sz="2600" dirty="0">
                <a:latin typeface="Times New Roman"/>
                <a:cs typeface="Times New Roman"/>
              </a:rPr>
              <a:t>ncti</a:t>
            </a:r>
            <a:r>
              <a:rPr sz="2600" spc="-1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ns  help </a:t>
            </a:r>
            <a:r>
              <a:rPr sz="2600" spc="5" dirty="0">
                <a:latin typeface="Times New Roman"/>
                <a:cs typeface="Times New Roman"/>
              </a:rPr>
              <a:t>you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bring non-linearity </a:t>
            </a:r>
            <a:r>
              <a:rPr sz="2600" spc="-5" dirty="0">
                <a:latin typeface="Times New Roman"/>
                <a:cs typeface="Times New Roman"/>
              </a:rPr>
              <a:t>in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system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12700" marR="6350">
              <a:lnSpc>
                <a:spcPts val="2700"/>
              </a:lnSpc>
              <a:spcBef>
                <a:spcPts val="1805"/>
              </a:spcBef>
            </a:pPr>
            <a:r>
              <a:rPr sz="2600" spc="-90" dirty="0">
                <a:latin typeface="Times New Roman"/>
                <a:cs typeface="Times New Roman"/>
              </a:rPr>
              <a:t>To </a:t>
            </a:r>
            <a:r>
              <a:rPr sz="2600" spc="-5" dirty="0">
                <a:latin typeface="Times New Roman"/>
                <a:cs typeface="Times New Roman"/>
              </a:rPr>
              <a:t>transform/squash </a:t>
            </a:r>
            <a:r>
              <a:rPr sz="2600" dirty="0">
                <a:latin typeface="Times New Roman"/>
                <a:cs typeface="Times New Roman"/>
              </a:rPr>
              <a:t>your input </a:t>
            </a:r>
            <a:r>
              <a:rPr sz="2600" spc="-10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10" dirty="0">
                <a:latin typeface="Times New Roman"/>
                <a:cs typeface="Times New Roman"/>
              </a:rPr>
              <a:t>different </a:t>
            </a:r>
            <a:r>
              <a:rPr sz="2600" spc="-5" dirty="0">
                <a:latin typeface="Times New Roman"/>
                <a:cs typeface="Times New Roman"/>
              </a:rPr>
              <a:t>space/domain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5" dirty="0">
                <a:latin typeface="Times New Roman"/>
                <a:cs typeface="Times New Roman"/>
              </a:rPr>
              <a:t>do some </a:t>
            </a:r>
            <a:r>
              <a:rPr sz="2600" dirty="0">
                <a:latin typeface="Times New Roman"/>
                <a:cs typeface="Times New Roman"/>
              </a:rPr>
              <a:t>kind </a:t>
            </a:r>
            <a:r>
              <a:rPr sz="2600" spc="5" dirty="0">
                <a:latin typeface="Times New Roman"/>
                <a:cs typeface="Times New Roman"/>
              </a:rPr>
              <a:t>of  </a:t>
            </a:r>
            <a:r>
              <a:rPr sz="2600" dirty="0">
                <a:latin typeface="Times New Roman"/>
                <a:cs typeface="Times New Roman"/>
              </a:rPr>
              <a:t>thresholding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265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66304" y="2191511"/>
            <a:ext cx="3965448" cy="3172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2251" y="913892"/>
            <a:ext cx="5923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Sigmoid Activation</a:t>
            </a:r>
            <a:r>
              <a:rPr sz="4000" spc="-2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Function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344" y="2191511"/>
            <a:ext cx="6468110" cy="3173095"/>
          </a:xfrm>
          <a:custGeom>
            <a:avLst/>
            <a:gdLst/>
            <a:ahLst/>
            <a:cxnLst/>
            <a:rect l="l" t="t" r="r" b="b"/>
            <a:pathLst>
              <a:path w="6468109" h="3173095">
                <a:moveTo>
                  <a:pt x="0" y="3172968"/>
                </a:moveTo>
                <a:lnTo>
                  <a:pt x="6467856" y="3172968"/>
                </a:lnTo>
                <a:lnTo>
                  <a:pt x="6467856" y="0"/>
                </a:lnTo>
                <a:lnTo>
                  <a:pt x="0" y="0"/>
                </a:lnTo>
                <a:lnTo>
                  <a:pt x="0" y="317296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0988" y="2382773"/>
            <a:ext cx="387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67335" algn="l"/>
                <a:tab pos="2335530" algn="l"/>
              </a:tabLst>
            </a:pPr>
            <a:r>
              <a:rPr sz="2400" spc="-470" dirty="0">
                <a:latin typeface="Cambria Math"/>
                <a:cs typeface="Cambria Math"/>
              </a:rPr>
              <a:t>𝑦ො</a:t>
            </a:r>
            <a:r>
              <a:rPr sz="2400" spc="-470" dirty="0">
                <a:latin typeface="Times New Roman"/>
                <a:cs typeface="Times New Roman"/>
              </a:rPr>
              <a:t>=σ     </a:t>
            </a:r>
            <a:r>
              <a:rPr sz="2400" spc="-5" dirty="0">
                <a:latin typeface="Times New Roman"/>
                <a:cs typeface="Times New Roman"/>
              </a:rPr>
              <a:t>(w</a:t>
            </a:r>
            <a:r>
              <a:rPr sz="2400" spc="-7" baseline="32986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x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+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b)	where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σ(z)=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8601" y="2613532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5">
                <a:moveTo>
                  <a:pt x="0" y="0"/>
                </a:moveTo>
                <a:lnTo>
                  <a:pt x="6736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3709" y="2221534"/>
            <a:ext cx="728980" cy="6902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  <a:p>
            <a:pPr marR="5080" algn="ctr">
              <a:lnSpc>
                <a:spcPct val="100000"/>
              </a:lnSpc>
              <a:spcBef>
                <a:spcPts val="515"/>
              </a:spcBef>
            </a:pPr>
            <a:r>
              <a:rPr sz="1750" spc="55" dirty="0">
                <a:latin typeface="Cambria Math"/>
                <a:cs typeface="Cambria Math"/>
              </a:rPr>
              <a:t>1+𝑒</a:t>
            </a:r>
            <a:r>
              <a:rPr sz="2175" spc="82" baseline="21072" dirty="0">
                <a:latin typeface="Cambria Math"/>
                <a:cs typeface="Cambria Math"/>
              </a:rPr>
              <a:t>−𝑧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95297" y="3535553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10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3688" y="2910332"/>
            <a:ext cx="5909945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9235">
              <a:lnSpc>
                <a:spcPts val="2615"/>
              </a:lnSpc>
              <a:spcBef>
                <a:spcPts val="100"/>
              </a:spcBef>
              <a:buFont typeface="Arial"/>
              <a:buChar char="•"/>
              <a:tabLst>
                <a:tab pos="254635" algn="l"/>
                <a:tab pos="5431155" algn="l"/>
              </a:tabLst>
            </a:pPr>
            <a:r>
              <a:rPr sz="2400" dirty="0">
                <a:latin typeface="Times New Roman"/>
                <a:cs typeface="Times New Roman"/>
              </a:rPr>
              <a:t>If z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very </a:t>
            </a:r>
            <a:r>
              <a:rPr sz="2400" spc="-10" dirty="0">
                <a:latin typeface="Times New Roman"/>
                <a:cs typeface="Times New Roman"/>
              </a:rPr>
              <a:t>large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50" dirty="0">
                <a:latin typeface="Cambria Math"/>
                <a:cs typeface="Cambria Math"/>
              </a:rPr>
              <a:t>𝑒</a:t>
            </a:r>
            <a:r>
              <a:rPr sz="2625" spc="75" baseline="28571" dirty="0">
                <a:latin typeface="Cambria Math"/>
                <a:cs typeface="Cambria Math"/>
              </a:rPr>
              <a:t>−𝑧 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close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zero	and</a:t>
            </a:r>
            <a:endParaRPr sz="2400">
              <a:latin typeface="Times New Roman"/>
              <a:cs typeface="Times New Roman"/>
            </a:endParaRPr>
          </a:p>
          <a:p>
            <a:pPr marL="1226185">
              <a:lnSpc>
                <a:spcPts val="1835"/>
              </a:lnSpc>
            </a:pPr>
            <a:r>
              <a:rPr sz="1750" spc="40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5551" y="3541267"/>
            <a:ext cx="4311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latin typeface="Cambria Math"/>
                <a:cs typeface="Cambria Math"/>
              </a:rPr>
              <a:t>1</a:t>
            </a:r>
            <a:r>
              <a:rPr sz="1750" spc="-40" dirty="0">
                <a:latin typeface="Cambria Math"/>
                <a:cs typeface="Cambria Math"/>
              </a:rPr>
              <a:t>+</a:t>
            </a:r>
            <a:r>
              <a:rPr sz="1750" spc="40" dirty="0">
                <a:latin typeface="Cambria Math"/>
                <a:cs typeface="Cambria Math"/>
              </a:rPr>
              <a:t>0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7993" y="3305047"/>
            <a:ext cx="1806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98905" algn="l"/>
              </a:tabLst>
            </a:pPr>
            <a:r>
              <a:rPr sz="2400" dirty="0">
                <a:latin typeface="Times New Roman"/>
                <a:cs typeface="Times New Roman"/>
              </a:rPr>
              <a:t>σ(z)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	≈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7714" y="4456048"/>
            <a:ext cx="1892935" cy="0"/>
          </a:xfrm>
          <a:custGeom>
            <a:avLst/>
            <a:gdLst/>
            <a:ahLst/>
            <a:cxnLst/>
            <a:rect l="l" t="t" r="r" b="b"/>
            <a:pathLst>
              <a:path w="1892935">
                <a:moveTo>
                  <a:pt x="0" y="0"/>
                </a:moveTo>
                <a:lnTo>
                  <a:pt x="189285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3688" y="3832352"/>
            <a:ext cx="57823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29235">
              <a:lnSpc>
                <a:spcPts val="2610"/>
              </a:lnSpc>
              <a:spcBef>
                <a:spcPts val="100"/>
              </a:spcBef>
              <a:buFont typeface="Arial"/>
              <a:buChar char="•"/>
              <a:tabLst>
                <a:tab pos="254635" algn="l"/>
              </a:tabLst>
            </a:pPr>
            <a:r>
              <a:rPr sz="2400" dirty="0">
                <a:latin typeface="Times New Roman"/>
                <a:cs typeface="Times New Roman"/>
              </a:rPr>
              <a:t>If z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very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then </a:t>
            </a:r>
            <a:r>
              <a:rPr sz="2400" spc="55" dirty="0">
                <a:latin typeface="Cambria Math"/>
                <a:cs typeface="Cambria Math"/>
              </a:rPr>
              <a:t>𝑒</a:t>
            </a:r>
            <a:r>
              <a:rPr sz="2625" spc="82" baseline="28571" dirty="0">
                <a:latin typeface="Cambria Math"/>
                <a:cs typeface="Cambria Math"/>
              </a:rPr>
              <a:t>−𝑧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spc="-10" dirty="0">
                <a:latin typeface="Times New Roman"/>
                <a:cs typeface="Times New Roman"/>
              </a:rPr>
              <a:t>large </a:t>
            </a:r>
            <a:r>
              <a:rPr sz="2400" dirty="0">
                <a:latin typeface="Times New Roman"/>
                <a:cs typeface="Times New Roman"/>
              </a:rPr>
              <a:t>and σ(z)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endParaRPr sz="2400">
              <a:latin typeface="Times New Roman"/>
              <a:cs typeface="Times New Roman"/>
            </a:endParaRPr>
          </a:p>
          <a:p>
            <a:pPr marL="1136650">
              <a:lnSpc>
                <a:spcPts val="1830"/>
              </a:lnSpc>
            </a:pPr>
            <a:r>
              <a:rPr sz="1750" spc="4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67993" y="4462017"/>
            <a:ext cx="18992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55" dirty="0">
                <a:latin typeface="Cambria Math"/>
                <a:cs typeface="Cambria Math"/>
              </a:rPr>
              <a:t>1+𝐿𝑎𝑟𝑔𝑒</a:t>
            </a:r>
            <a:r>
              <a:rPr sz="1750" dirty="0">
                <a:latin typeface="Cambria Math"/>
                <a:cs typeface="Cambria Math"/>
              </a:rPr>
              <a:t> </a:t>
            </a:r>
            <a:r>
              <a:rPr sz="1750" spc="105" dirty="0">
                <a:latin typeface="Cambria Math"/>
                <a:cs typeface="Cambria Math"/>
              </a:rPr>
              <a:t>𝑁𝑢𝑚𝑏𝑒𝑟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3226" y="4225797"/>
            <a:ext cx="408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≈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06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4128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Motivation </a:t>
            </a:r>
            <a:r>
              <a:rPr sz="4400" b="0" spc="-35" dirty="0">
                <a:latin typeface="Calibri Light"/>
                <a:cs typeface="Calibri Light"/>
              </a:rPr>
              <a:t>for</a:t>
            </a:r>
            <a:r>
              <a:rPr sz="4400" b="0" spc="-70" dirty="0">
                <a:latin typeface="Calibri Light"/>
                <a:cs typeface="Calibri Light"/>
              </a:rPr>
              <a:t> </a:t>
            </a:r>
            <a:r>
              <a:rPr sz="4400" b="0" dirty="0">
                <a:latin typeface="Calibri Light"/>
                <a:cs typeface="Calibri Light"/>
              </a:rPr>
              <a:t>the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8239" y="16002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39" y="2731007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52C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8239" y="386334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48BE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994147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7284" y="1627759"/>
            <a:ext cx="9719945" cy="3786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redefining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5" dirty="0">
                <a:latin typeface="Calibri"/>
                <a:cs typeface="Calibri"/>
              </a:rPr>
              <a:t>way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dirty="0">
                <a:latin typeface="Calibri"/>
                <a:cs typeface="Calibri"/>
              </a:rPr>
              <a:t>is being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solve societal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 marR="5080">
              <a:lnSpc>
                <a:spcPts val="2640"/>
              </a:lnSpc>
            </a:pPr>
            <a:r>
              <a:rPr sz="2400" spc="-5" dirty="0">
                <a:latin typeface="Calibri"/>
                <a:cs typeface="Calibri"/>
              </a:rPr>
              <a:t>Some 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existing jobs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going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vanish </a:t>
            </a:r>
            <a:r>
              <a:rPr sz="2400" dirty="0">
                <a:latin typeface="Calibri"/>
                <a:cs typeface="Calibri"/>
              </a:rPr>
              <a:t>or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15" dirty="0">
                <a:latin typeface="Calibri"/>
                <a:cs typeface="Calibri"/>
              </a:rPr>
              <a:t>attractive  </a:t>
            </a:r>
            <a:r>
              <a:rPr sz="2400" spc="-10" dirty="0">
                <a:latin typeface="Calibri"/>
                <a:cs typeface="Calibri"/>
              </a:rPr>
              <a:t>jobs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deep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one of </a:t>
            </a:r>
            <a:r>
              <a:rPr sz="2400" spc="-20" dirty="0">
                <a:latin typeface="Calibri"/>
                <a:cs typeface="Calibri"/>
              </a:rPr>
              <a:t>fastest </a:t>
            </a:r>
            <a:r>
              <a:rPr sz="2400" spc="-10" dirty="0">
                <a:latin typeface="Calibri"/>
                <a:cs typeface="Calibri"/>
              </a:rPr>
              <a:t>growing technology </a:t>
            </a:r>
            <a:r>
              <a:rPr sz="2400" spc="-5" dirty="0">
                <a:latin typeface="Calibri"/>
                <a:cs typeface="Calibri"/>
              </a:rPr>
              <a:t>being adapted </a:t>
            </a:r>
            <a:r>
              <a:rPr sz="2400" spc="-10" dirty="0">
                <a:latin typeface="Calibri"/>
                <a:cs typeface="Calibri"/>
              </a:rPr>
              <a:t>across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disciplines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startups now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element of </a:t>
            </a:r>
            <a:r>
              <a:rPr sz="2400" dirty="0">
                <a:latin typeface="Calibri"/>
                <a:cs typeface="Calibri"/>
              </a:rPr>
              <a:t>AI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build new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21679" y="228600"/>
            <a:ext cx="3869435" cy="128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61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4048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Softmax</a:t>
            </a:r>
            <a:r>
              <a:rPr sz="4400" spc="-8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Function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3627" y="1985772"/>
            <a:ext cx="10520934" cy="1221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627" y="3389376"/>
            <a:ext cx="10520934" cy="1221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3627" y="4792979"/>
            <a:ext cx="10520934" cy="1221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8755" y="2245867"/>
            <a:ext cx="10076815" cy="345884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636905">
              <a:lnSpc>
                <a:spcPts val="2280"/>
              </a:lnSpc>
              <a:spcBef>
                <a:spcPts val="470"/>
              </a:spcBef>
            </a:pPr>
            <a:r>
              <a:rPr sz="2200" spc="-5" dirty="0">
                <a:latin typeface="Times New Roman"/>
                <a:cs typeface="Times New Roman"/>
              </a:rPr>
              <a:t>When we have to classify in multiple categories then softmax function is useful. For  example if </a:t>
            </a:r>
            <a:r>
              <a:rPr sz="2200" dirty="0">
                <a:latin typeface="Times New Roman"/>
                <a:cs typeface="Times New Roman"/>
              </a:rPr>
              <a:t>you </a:t>
            </a:r>
            <a:r>
              <a:rPr sz="2200" spc="-5" dirty="0">
                <a:latin typeface="Times New Roman"/>
                <a:cs typeface="Times New Roman"/>
              </a:rPr>
              <a:t>want to categorize pictures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into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/>
              <a:cs typeface="Times New Roman"/>
            </a:endParaRPr>
          </a:p>
          <a:p>
            <a:pPr marL="12700" marR="29845">
              <a:lnSpc>
                <a:spcPts val="2280"/>
              </a:lnSpc>
            </a:pPr>
            <a:r>
              <a:rPr sz="2200" spc="-5" dirty="0">
                <a:latin typeface="Times New Roman"/>
                <a:cs typeface="Times New Roman"/>
              </a:rPr>
              <a:t>A) scene b) Animals c) Humans d) </a:t>
            </a:r>
            <a:r>
              <a:rPr sz="2200" spc="-35" dirty="0">
                <a:latin typeface="Times New Roman"/>
                <a:cs typeface="Times New Roman"/>
              </a:rPr>
              <a:t>Vehicles </a:t>
            </a:r>
            <a:r>
              <a:rPr sz="2200" spc="-5" dirty="0">
                <a:latin typeface="Times New Roman"/>
                <a:cs typeface="Times New Roman"/>
              </a:rPr>
              <a:t>then in that case we will have four outputs  from the softmax function which will give us the probabilities of each </a:t>
            </a:r>
            <a:r>
              <a:rPr sz="2200" dirty="0">
                <a:latin typeface="Times New Roman"/>
                <a:cs typeface="Times New Roman"/>
              </a:rPr>
              <a:t>of </a:t>
            </a:r>
            <a:r>
              <a:rPr sz="2200" spc="-5" dirty="0">
                <a:latin typeface="Times New Roman"/>
                <a:cs typeface="Times New Roman"/>
              </a:rPr>
              <a:t>these</a:t>
            </a:r>
            <a:r>
              <a:rPr sz="2200" spc="17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categories.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460"/>
              </a:lnSpc>
            </a:pPr>
            <a:r>
              <a:rPr sz="2200" spc="-5" dirty="0">
                <a:latin typeface="Times New Roman"/>
                <a:cs typeface="Times New Roman"/>
              </a:rPr>
              <a:t>Sum of the probabilities will be </a:t>
            </a:r>
            <a:r>
              <a:rPr sz="2200" dirty="0">
                <a:latin typeface="Times New Roman"/>
                <a:cs typeface="Times New Roman"/>
              </a:rPr>
              <a:t>one </a:t>
            </a:r>
            <a:r>
              <a:rPr sz="2200" spc="-5" dirty="0">
                <a:latin typeface="Times New Roman"/>
                <a:cs typeface="Times New Roman"/>
              </a:rPr>
              <a:t>and that with </a:t>
            </a:r>
            <a:r>
              <a:rPr sz="2200" dirty="0">
                <a:latin typeface="Times New Roman"/>
                <a:cs typeface="Times New Roman"/>
              </a:rPr>
              <a:t>the highest </a:t>
            </a:r>
            <a:r>
              <a:rPr sz="2200" spc="-5" dirty="0">
                <a:latin typeface="Times New Roman"/>
                <a:cs typeface="Times New Roman"/>
              </a:rPr>
              <a:t>probability will be </a:t>
            </a:r>
            <a:r>
              <a:rPr sz="2200" dirty="0">
                <a:latin typeface="Times New Roman"/>
                <a:cs typeface="Times New Roman"/>
              </a:rPr>
              <a:t>shown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ts val="2460"/>
              </a:lnSpc>
            </a:pP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Times New Roman"/>
                <a:cs typeface="Times New Roman"/>
              </a:rPr>
              <a:t>answer.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570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8451" y="243078"/>
            <a:ext cx="4782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C00000"/>
                </a:solidFill>
                <a:latin typeface="Times New Roman"/>
                <a:cs typeface="Times New Roman"/>
              </a:rPr>
              <a:t>Understanding</a:t>
            </a:r>
            <a:r>
              <a:rPr sz="4000" spc="-6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softmax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0010" y="1784984"/>
            <a:ext cx="65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52" baseline="-20061" dirty="0">
                <a:latin typeface="Cambria Math"/>
                <a:cs typeface="Cambria Math"/>
              </a:rPr>
              <a:t>𝑧</a:t>
            </a:r>
            <a:r>
              <a:rPr sz="1300" spc="35" dirty="0">
                <a:latin typeface="Cambria Math"/>
                <a:cs typeface="Cambria Math"/>
              </a:rPr>
              <a:t>[𝐿]</a:t>
            </a:r>
            <a:r>
              <a:rPr sz="1300" spc="229" dirty="0">
                <a:latin typeface="Cambria Math"/>
                <a:cs typeface="Cambria Math"/>
              </a:rPr>
              <a:t> </a:t>
            </a:r>
            <a:r>
              <a:rPr sz="2700" baseline="-20061" dirty="0">
                <a:latin typeface="Cambria Math"/>
                <a:cs typeface="Cambria Math"/>
              </a:rPr>
              <a:t>=</a:t>
            </a:r>
            <a:endParaRPr sz="2700" baseline="-20061">
              <a:latin typeface="Cambria Math"/>
              <a:cs typeface="Cambria Math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91284" y="1287195"/>
          <a:ext cx="376555" cy="1479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6555"/>
              </a:tblGrid>
              <a:tr h="3858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709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709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3516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52317" y="1856613"/>
            <a:ext cx="35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𝑡</a:t>
            </a:r>
            <a:r>
              <a:rPr sz="1800" spc="6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679697" y="1336417"/>
          <a:ext cx="598170" cy="1375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70"/>
              </a:tblGrid>
              <a:tr h="316543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sz="2700" spc="97" baseline="-20061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300" spc="65" dirty="0">
                          <a:latin typeface="Cambria Math"/>
                          <a:cs typeface="Cambria Math"/>
                        </a:rPr>
                        <a:t>5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69442"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2700" spc="97" baseline="-20061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300" spc="65" dirty="0">
                          <a:latin typeface="Cambria Math"/>
                          <a:cs typeface="Cambria Math"/>
                        </a:rPr>
                        <a:t>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70967">
                <a:tc>
                  <a:txBody>
                    <a:bodyPr/>
                    <a:lstStyle/>
                    <a:p>
                      <a:pPr algn="ctr">
                        <a:lnSpc>
                          <a:spcPts val="1805"/>
                        </a:lnSpc>
                      </a:pPr>
                      <a:r>
                        <a:rPr sz="2700" spc="52" baseline="-20061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300" spc="35" dirty="0">
                          <a:latin typeface="Cambria Math"/>
                          <a:cs typeface="Cambria Math"/>
                        </a:rPr>
                        <a:t>−1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18067">
                <a:tc>
                  <a:txBody>
                    <a:bodyPr/>
                    <a:lstStyle/>
                    <a:p>
                      <a:pPr algn="ctr">
                        <a:lnSpc>
                          <a:spcPts val="1805"/>
                        </a:lnSpc>
                      </a:pPr>
                      <a:r>
                        <a:rPr sz="2700" spc="97" baseline="-20061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300" spc="65" dirty="0">
                          <a:latin typeface="Cambria Math"/>
                          <a:cs typeface="Cambria Math"/>
                        </a:rPr>
                        <a:t>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674364" y="1284732"/>
            <a:ext cx="102870" cy="1484630"/>
          </a:xfrm>
          <a:custGeom>
            <a:avLst/>
            <a:gdLst/>
            <a:ahLst/>
            <a:cxnLst/>
            <a:rect l="l" t="t" r="r" b="b"/>
            <a:pathLst>
              <a:path w="102870" h="1484630">
                <a:moveTo>
                  <a:pt x="102362" y="1484376"/>
                </a:moveTo>
                <a:lnTo>
                  <a:pt x="62525" y="1476329"/>
                </a:lnTo>
                <a:lnTo>
                  <a:pt x="29987" y="1454388"/>
                </a:lnTo>
                <a:lnTo>
                  <a:pt x="8046" y="1421850"/>
                </a:lnTo>
                <a:lnTo>
                  <a:pt x="0" y="1382014"/>
                </a:lnTo>
                <a:lnTo>
                  <a:pt x="0" y="102362"/>
                </a:lnTo>
                <a:lnTo>
                  <a:pt x="8046" y="62525"/>
                </a:lnTo>
                <a:lnTo>
                  <a:pt x="29987" y="29987"/>
                </a:lnTo>
                <a:lnTo>
                  <a:pt x="62525" y="8046"/>
                </a:lnTo>
                <a:lnTo>
                  <a:pt x="10236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6173" y="1284732"/>
            <a:ext cx="102870" cy="1484630"/>
          </a:xfrm>
          <a:custGeom>
            <a:avLst/>
            <a:gdLst/>
            <a:ahLst/>
            <a:cxnLst/>
            <a:rect l="l" t="t" r="r" b="b"/>
            <a:pathLst>
              <a:path w="102870" h="1484630">
                <a:moveTo>
                  <a:pt x="0" y="0"/>
                </a:moveTo>
                <a:lnTo>
                  <a:pt x="39836" y="8046"/>
                </a:lnTo>
                <a:lnTo>
                  <a:pt x="72374" y="29987"/>
                </a:lnTo>
                <a:lnTo>
                  <a:pt x="94315" y="62525"/>
                </a:lnTo>
                <a:lnTo>
                  <a:pt x="102362" y="102362"/>
                </a:lnTo>
                <a:lnTo>
                  <a:pt x="102362" y="1382014"/>
                </a:lnTo>
                <a:lnTo>
                  <a:pt x="94315" y="1421850"/>
                </a:lnTo>
                <a:lnTo>
                  <a:pt x="72374" y="1454388"/>
                </a:lnTo>
                <a:lnTo>
                  <a:pt x="39836" y="1476329"/>
                </a:lnTo>
                <a:lnTo>
                  <a:pt x="0" y="148437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11070" y="3834129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50"/>
                </a:moveTo>
                <a:lnTo>
                  <a:pt x="36575" y="6350"/>
                </a:lnTo>
                <a:lnTo>
                  <a:pt x="3657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0851" y="369062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09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1070" y="3684270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49"/>
                </a:moveTo>
                <a:lnTo>
                  <a:pt x="36575" y="6349"/>
                </a:lnTo>
                <a:lnTo>
                  <a:pt x="36575" y="0"/>
                </a:lnTo>
                <a:lnTo>
                  <a:pt x="0" y="0"/>
                </a:lnTo>
                <a:lnTo>
                  <a:pt x="0" y="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72385" y="3834129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50"/>
                </a:moveTo>
                <a:lnTo>
                  <a:pt x="36449" y="6350"/>
                </a:lnTo>
                <a:lnTo>
                  <a:pt x="36449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79180" y="369062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09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72385" y="3684270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49"/>
                </a:moveTo>
                <a:lnTo>
                  <a:pt x="36449" y="6349"/>
                </a:lnTo>
                <a:lnTo>
                  <a:pt x="36449" y="0"/>
                </a:lnTo>
                <a:lnTo>
                  <a:pt x="0" y="0"/>
                </a:lnTo>
                <a:lnTo>
                  <a:pt x="0" y="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9044" y="3569970"/>
            <a:ext cx="994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-20061" dirty="0">
                <a:latin typeface="Cambria Math"/>
                <a:cs typeface="Cambria Math"/>
              </a:rPr>
              <a:t>𝑎</a:t>
            </a:r>
            <a:r>
              <a:rPr sz="1300" spc="30" dirty="0">
                <a:latin typeface="Cambria Math"/>
                <a:cs typeface="Cambria Math"/>
              </a:rPr>
              <a:t>[𝑙] </a:t>
            </a:r>
            <a:r>
              <a:rPr sz="2700" baseline="-20061" dirty="0">
                <a:latin typeface="Cambria Math"/>
                <a:cs typeface="Cambria Math"/>
              </a:rPr>
              <a:t>= 𝑔</a:t>
            </a:r>
            <a:r>
              <a:rPr sz="2700" spc="135" baseline="-20061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𝐿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94768" y="3690746"/>
            <a:ext cx="509270" cy="276225"/>
          </a:xfrm>
          <a:custGeom>
            <a:avLst/>
            <a:gdLst/>
            <a:ahLst/>
            <a:cxnLst/>
            <a:rect l="l" t="t" r="r" b="b"/>
            <a:pathLst>
              <a:path w="509269" h="276225">
                <a:moveTo>
                  <a:pt x="436493" y="0"/>
                </a:moveTo>
                <a:lnTo>
                  <a:pt x="433699" y="9143"/>
                </a:lnTo>
                <a:lnTo>
                  <a:pt x="446393" y="15712"/>
                </a:lnTo>
                <a:lnTo>
                  <a:pt x="457432" y="25304"/>
                </a:lnTo>
                <a:lnTo>
                  <a:pt x="480667" y="71560"/>
                </a:lnTo>
                <a:lnTo>
                  <a:pt x="487576" y="113938"/>
                </a:lnTo>
                <a:lnTo>
                  <a:pt x="488436" y="138175"/>
                </a:lnTo>
                <a:lnTo>
                  <a:pt x="487576" y="162393"/>
                </a:lnTo>
                <a:lnTo>
                  <a:pt x="480667" y="204684"/>
                </a:lnTo>
                <a:lnTo>
                  <a:pt x="457432" y="250856"/>
                </a:lnTo>
                <a:lnTo>
                  <a:pt x="433699" y="266953"/>
                </a:lnTo>
                <a:lnTo>
                  <a:pt x="436493" y="276097"/>
                </a:lnTo>
                <a:lnTo>
                  <a:pt x="479784" y="246040"/>
                </a:lnTo>
                <a:lnTo>
                  <a:pt x="498455" y="208700"/>
                </a:lnTo>
                <a:lnTo>
                  <a:pt x="507841" y="163361"/>
                </a:lnTo>
                <a:lnTo>
                  <a:pt x="509010" y="138048"/>
                </a:lnTo>
                <a:lnTo>
                  <a:pt x="507841" y="112756"/>
                </a:lnTo>
                <a:lnTo>
                  <a:pt x="498455" y="67504"/>
                </a:lnTo>
                <a:lnTo>
                  <a:pt x="479784" y="30164"/>
                </a:lnTo>
                <a:lnTo>
                  <a:pt x="452923" y="6403"/>
                </a:lnTo>
                <a:lnTo>
                  <a:pt x="436493" y="0"/>
                </a:lnTo>
                <a:close/>
              </a:path>
              <a:path w="509269" h="276225">
                <a:moveTo>
                  <a:pt x="72511" y="0"/>
                </a:moveTo>
                <a:lnTo>
                  <a:pt x="29327" y="30164"/>
                </a:lnTo>
                <a:lnTo>
                  <a:pt x="10602" y="67504"/>
                </a:lnTo>
                <a:lnTo>
                  <a:pt x="1164" y="112756"/>
                </a:lnTo>
                <a:lnTo>
                  <a:pt x="0" y="138175"/>
                </a:lnTo>
                <a:lnTo>
                  <a:pt x="1164" y="163361"/>
                </a:lnTo>
                <a:lnTo>
                  <a:pt x="10602" y="208700"/>
                </a:lnTo>
                <a:lnTo>
                  <a:pt x="29327" y="246040"/>
                </a:lnTo>
                <a:lnTo>
                  <a:pt x="72511" y="276097"/>
                </a:lnTo>
                <a:lnTo>
                  <a:pt x="75305" y="266953"/>
                </a:lnTo>
                <a:lnTo>
                  <a:pt x="62611" y="260405"/>
                </a:lnTo>
                <a:lnTo>
                  <a:pt x="51572" y="250856"/>
                </a:lnTo>
                <a:lnTo>
                  <a:pt x="28336" y="204684"/>
                </a:lnTo>
                <a:lnTo>
                  <a:pt x="21427" y="162393"/>
                </a:lnTo>
                <a:lnTo>
                  <a:pt x="20572" y="138048"/>
                </a:lnTo>
                <a:lnTo>
                  <a:pt x="21427" y="113938"/>
                </a:lnTo>
                <a:lnTo>
                  <a:pt x="28336" y="71560"/>
                </a:lnTo>
                <a:lnTo>
                  <a:pt x="51572" y="25304"/>
                </a:lnTo>
                <a:lnTo>
                  <a:pt x="75305" y="9143"/>
                </a:lnTo>
                <a:lnTo>
                  <a:pt x="725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57601" y="3834129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50"/>
                </a:moveTo>
                <a:lnTo>
                  <a:pt x="36575" y="6350"/>
                </a:lnTo>
                <a:lnTo>
                  <a:pt x="36575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87383" y="369062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09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7601" y="3684270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49"/>
                </a:moveTo>
                <a:lnTo>
                  <a:pt x="36575" y="6349"/>
                </a:lnTo>
                <a:lnTo>
                  <a:pt x="36575" y="0"/>
                </a:lnTo>
                <a:lnTo>
                  <a:pt x="0" y="0"/>
                </a:lnTo>
                <a:lnTo>
                  <a:pt x="0" y="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18917" y="3834129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50"/>
                </a:moveTo>
                <a:lnTo>
                  <a:pt x="36449" y="6350"/>
                </a:lnTo>
                <a:lnTo>
                  <a:pt x="36449" y="0"/>
                </a:lnTo>
                <a:lnTo>
                  <a:pt x="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5712" y="3690620"/>
            <a:ext cx="0" cy="143510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509"/>
                </a:lnTo>
              </a:path>
            </a:pathLst>
          </a:custGeom>
          <a:ln w="135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8917" y="3684270"/>
            <a:ext cx="36830" cy="6350"/>
          </a:xfrm>
          <a:custGeom>
            <a:avLst/>
            <a:gdLst/>
            <a:ahLst/>
            <a:cxnLst/>
            <a:rect l="l" t="t" r="r" b="b"/>
            <a:pathLst>
              <a:path w="36830" h="6350">
                <a:moveTo>
                  <a:pt x="0" y="6349"/>
                </a:moveTo>
                <a:lnTo>
                  <a:pt x="36449" y="6349"/>
                </a:lnTo>
                <a:lnTo>
                  <a:pt x="36449" y="0"/>
                </a:lnTo>
                <a:lnTo>
                  <a:pt x="0" y="0"/>
                </a:lnTo>
                <a:lnTo>
                  <a:pt x="0" y="63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39085" y="3569970"/>
            <a:ext cx="34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20061" dirty="0">
                <a:latin typeface="Cambria Math"/>
                <a:cs typeface="Cambria Math"/>
              </a:rPr>
              <a:t>𝑧</a:t>
            </a:r>
            <a:r>
              <a:rPr sz="2700" spc="142" baseline="-20061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𝐿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73501" y="3653790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342259" y="3326270"/>
          <a:ext cx="2775585" cy="1378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5585"/>
              </a:tblGrid>
              <a:tr h="318338">
                <a:tc>
                  <a:txBody>
                    <a:bodyPr/>
                    <a:lstStyle/>
                    <a:p>
                      <a:pPr algn="ctr">
                        <a:lnSpc>
                          <a:spcPts val="2050"/>
                        </a:lnSpc>
                      </a:pPr>
                      <a:r>
                        <a:rPr sz="1800" spc="5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5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/(𝑒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5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2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3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52" baseline="27777" dirty="0">
                          <a:latin typeface="Cambria Math"/>
                          <a:cs typeface="Cambria Math"/>
                        </a:rPr>
                        <a:t>−1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70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5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2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/(𝑒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5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2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3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52" baseline="27777" dirty="0">
                          <a:latin typeface="Cambria Math"/>
                          <a:cs typeface="Cambria Math"/>
                        </a:rPr>
                        <a:t>−1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3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8735" marB="0"/>
                </a:tc>
              </a:tr>
              <a:tr h="3708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4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67" baseline="27777" dirty="0">
                          <a:latin typeface="Cambria Math"/>
                          <a:cs typeface="Cambria Math"/>
                        </a:rPr>
                        <a:t>−1</a:t>
                      </a:r>
                      <a:r>
                        <a:rPr sz="1800" spc="45" dirty="0">
                          <a:latin typeface="Cambria Math"/>
                          <a:cs typeface="Cambria Math"/>
                        </a:rPr>
                        <a:t>/(𝑒</a:t>
                      </a:r>
                      <a:r>
                        <a:rPr sz="1950" spc="67" baseline="27777" dirty="0">
                          <a:latin typeface="Cambria Math"/>
                          <a:cs typeface="Cambria Math"/>
                        </a:rPr>
                        <a:t>5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2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3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52" baseline="27777" dirty="0">
                          <a:latin typeface="Cambria Math"/>
                          <a:cs typeface="Cambria Math"/>
                        </a:rPr>
                        <a:t>−1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-2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8100" marB="0"/>
                </a:tc>
              </a:tr>
              <a:tr h="318067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spcBef>
                          <a:spcPts val="305"/>
                        </a:spcBef>
                      </a:pPr>
                      <a:r>
                        <a:rPr sz="1800" spc="5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55" dirty="0">
                          <a:latin typeface="Cambria Math"/>
                          <a:cs typeface="Cambria Math"/>
                        </a:rPr>
                        <a:t>/(𝑒</a:t>
                      </a:r>
                      <a:r>
                        <a:rPr sz="1950" spc="82" baseline="27777" dirty="0">
                          <a:latin typeface="Cambria Math"/>
                          <a:cs typeface="Cambria Math"/>
                        </a:rPr>
                        <a:t>5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2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 </a:t>
                      </a:r>
                      <a:r>
                        <a:rPr sz="1800" spc="3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52" baseline="27777" dirty="0">
                          <a:latin typeface="Cambria Math"/>
                          <a:cs typeface="Cambria Math"/>
                        </a:rPr>
                        <a:t>−1 </a:t>
                      </a:r>
                      <a:r>
                        <a:rPr sz="1800" dirty="0">
                          <a:latin typeface="Cambria Math"/>
                          <a:cs typeface="Cambria Math"/>
                        </a:rPr>
                        <a:t>+</a:t>
                      </a:r>
                      <a:r>
                        <a:rPr sz="1800" spc="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𝑒</a:t>
                      </a:r>
                      <a:r>
                        <a:rPr sz="1950" spc="97" baseline="27777" dirty="0">
                          <a:latin typeface="Cambria Math"/>
                          <a:cs typeface="Cambria Math"/>
                        </a:rPr>
                        <a:t>3</a:t>
                      </a:r>
                      <a:r>
                        <a:rPr sz="1800" spc="65" dirty="0">
                          <a:latin typeface="Cambria Math"/>
                          <a:cs typeface="Cambria Math"/>
                        </a:rPr>
                        <a:t>)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38735" marB="0"/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3357371" y="3214116"/>
            <a:ext cx="267970" cy="1606550"/>
          </a:xfrm>
          <a:custGeom>
            <a:avLst/>
            <a:gdLst/>
            <a:ahLst/>
            <a:cxnLst/>
            <a:rect l="l" t="t" r="r" b="b"/>
            <a:pathLst>
              <a:path w="267970" h="1606550">
                <a:moveTo>
                  <a:pt x="267715" y="1606296"/>
                </a:moveTo>
                <a:lnTo>
                  <a:pt x="219600" y="1601981"/>
                </a:lnTo>
                <a:lnTo>
                  <a:pt x="174312" y="1589543"/>
                </a:lnTo>
                <a:lnTo>
                  <a:pt x="132606" y="1569738"/>
                </a:lnTo>
                <a:lnTo>
                  <a:pt x="95241" y="1543323"/>
                </a:lnTo>
                <a:lnTo>
                  <a:pt x="62972" y="1511054"/>
                </a:lnTo>
                <a:lnTo>
                  <a:pt x="36557" y="1473689"/>
                </a:lnTo>
                <a:lnTo>
                  <a:pt x="16752" y="1431983"/>
                </a:lnTo>
                <a:lnTo>
                  <a:pt x="4314" y="1386695"/>
                </a:lnTo>
                <a:lnTo>
                  <a:pt x="0" y="1338580"/>
                </a:lnTo>
                <a:lnTo>
                  <a:pt x="0" y="267716"/>
                </a:lnTo>
                <a:lnTo>
                  <a:pt x="4314" y="219600"/>
                </a:lnTo>
                <a:lnTo>
                  <a:pt x="16752" y="174312"/>
                </a:lnTo>
                <a:lnTo>
                  <a:pt x="36557" y="132606"/>
                </a:lnTo>
                <a:lnTo>
                  <a:pt x="62972" y="95241"/>
                </a:lnTo>
                <a:lnTo>
                  <a:pt x="95241" y="62972"/>
                </a:lnTo>
                <a:lnTo>
                  <a:pt x="132606" y="36557"/>
                </a:lnTo>
                <a:lnTo>
                  <a:pt x="174312" y="16752"/>
                </a:lnTo>
                <a:lnTo>
                  <a:pt x="219600" y="4314"/>
                </a:lnTo>
                <a:lnTo>
                  <a:pt x="267715" y="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34379" y="3214116"/>
            <a:ext cx="267970" cy="1606550"/>
          </a:xfrm>
          <a:custGeom>
            <a:avLst/>
            <a:gdLst/>
            <a:ahLst/>
            <a:cxnLst/>
            <a:rect l="l" t="t" r="r" b="b"/>
            <a:pathLst>
              <a:path w="267970" h="1606550">
                <a:moveTo>
                  <a:pt x="0" y="0"/>
                </a:moveTo>
                <a:lnTo>
                  <a:pt x="48115" y="4314"/>
                </a:lnTo>
                <a:lnTo>
                  <a:pt x="93403" y="16752"/>
                </a:lnTo>
                <a:lnTo>
                  <a:pt x="135109" y="36557"/>
                </a:lnTo>
                <a:lnTo>
                  <a:pt x="172474" y="62972"/>
                </a:lnTo>
                <a:lnTo>
                  <a:pt x="204743" y="95241"/>
                </a:lnTo>
                <a:lnTo>
                  <a:pt x="231158" y="132606"/>
                </a:lnTo>
                <a:lnTo>
                  <a:pt x="250963" y="174312"/>
                </a:lnTo>
                <a:lnTo>
                  <a:pt x="263401" y="219600"/>
                </a:lnTo>
                <a:lnTo>
                  <a:pt x="267716" y="267716"/>
                </a:lnTo>
                <a:lnTo>
                  <a:pt x="267716" y="1338580"/>
                </a:lnTo>
                <a:lnTo>
                  <a:pt x="263401" y="1386695"/>
                </a:lnTo>
                <a:lnTo>
                  <a:pt x="250963" y="1431983"/>
                </a:lnTo>
                <a:lnTo>
                  <a:pt x="231158" y="1473689"/>
                </a:lnTo>
                <a:lnTo>
                  <a:pt x="204743" y="1511054"/>
                </a:lnTo>
                <a:lnTo>
                  <a:pt x="172474" y="1543323"/>
                </a:lnTo>
                <a:lnTo>
                  <a:pt x="135109" y="1569738"/>
                </a:lnTo>
                <a:lnTo>
                  <a:pt x="93403" y="1589543"/>
                </a:lnTo>
                <a:lnTo>
                  <a:pt x="48115" y="1601981"/>
                </a:lnTo>
                <a:lnTo>
                  <a:pt x="0" y="160629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403340" y="3647313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6751066" y="3338430"/>
          <a:ext cx="768985" cy="136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985"/>
              </a:tblGrid>
              <a:tr h="312230">
                <a:tc>
                  <a:txBody>
                    <a:bodyPr/>
                    <a:lstStyle/>
                    <a:p>
                      <a:pPr marL="127000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0.842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7103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0.042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  <a:tr h="37087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0.002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  <a:tr h="312061">
                <a:tc>
                  <a:txBody>
                    <a:bodyPr/>
                    <a:lstStyle/>
                    <a:p>
                      <a:pPr marL="127000">
                        <a:lnSpc>
                          <a:spcPts val="2090"/>
                        </a:lnSpc>
                        <a:spcBef>
                          <a:spcPts val="265"/>
                        </a:spcBef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0.114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6655307" y="3214116"/>
            <a:ext cx="181610" cy="1606550"/>
          </a:xfrm>
          <a:custGeom>
            <a:avLst/>
            <a:gdLst/>
            <a:ahLst/>
            <a:cxnLst/>
            <a:rect l="l" t="t" r="r" b="b"/>
            <a:pathLst>
              <a:path w="181609" h="1606550">
                <a:moveTo>
                  <a:pt x="181101" y="1606296"/>
                </a:moveTo>
                <a:lnTo>
                  <a:pt x="132938" y="1599830"/>
                </a:lnTo>
                <a:lnTo>
                  <a:pt x="89671" y="1581582"/>
                </a:lnTo>
                <a:lnTo>
                  <a:pt x="53022" y="1553273"/>
                </a:lnTo>
                <a:lnTo>
                  <a:pt x="24713" y="1516624"/>
                </a:lnTo>
                <a:lnTo>
                  <a:pt x="6465" y="1473357"/>
                </a:lnTo>
                <a:lnTo>
                  <a:pt x="0" y="1425194"/>
                </a:lnTo>
                <a:lnTo>
                  <a:pt x="0" y="181101"/>
                </a:lnTo>
                <a:lnTo>
                  <a:pt x="6465" y="132938"/>
                </a:lnTo>
                <a:lnTo>
                  <a:pt x="24713" y="89671"/>
                </a:lnTo>
                <a:lnTo>
                  <a:pt x="53022" y="53022"/>
                </a:lnTo>
                <a:lnTo>
                  <a:pt x="89671" y="24713"/>
                </a:lnTo>
                <a:lnTo>
                  <a:pt x="132938" y="6465"/>
                </a:lnTo>
                <a:lnTo>
                  <a:pt x="18110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60818" y="3214116"/>
            <a:ext cx="181610" cy="1606550"/>
          </a:xfrm>
          <a:custGeom>
            <a:avLst/>
            <a:gdLst/>
            <a:ahLst/>
            <a:cxnLst/>
            <a:rect l="l" t="t" r="r" b="b"/>
            <a:pathLst>
              <a:path w="181609" h="1606550">
                <a:moveTo>
                  <a:pt x="0" y="0"/>
                </a:moveTo>
                <a:lnTo>
                  <a:pt x="48163" y="6465"/>
                </a:lnTo>
                <a:lnTo>
                  <a:pt x="91430" y="24713"/>
                </a:lnTo>
                <a:lnTo>
                  <a:pt x="128079" y="53022"/>
                </a:lnTo>
                <a:lnTo>
                  <a:pt x="156388" y="89671"/>
                </a:lnTo>
                <a:lnTo>
                  <a:pt x="174636" y="132938"/>
                </a:lnTo>
                <a:lnTo>
                  <a:pt x="181101" y="181101"/>
                </a:lnTo>
                <a:lnTo>
                  <a:pt x="181101" y="1425194"/>
                </a:lnTo>
                <a:lnTo>
                  <a:pt x="174636" y="1473357"/>
                </a:lnTo>
                <a:lnTo>
                  <a:pt x="156388" y="1516624"/>
                </a:lnTo>
                <a:lnTo>
                  <a:pt x="128079" y="1553273"/>
                </a:lnTo>
                <a:lnTo>
                  <a:pt x="91430" y="1581582"/>
                </a:lnTo>
                <a:lnTo>
                  <a:pt x="48163" y="1599830"/>
                </a:lnTo>
                <a:lnTo>
                  <a:pt x="0" y="1606296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927718" y="2614676"/>
            <a:ext cx="1161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“Hard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Max”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9291319" y="3133597"/>
          <a:ext cx="368300" cy="1365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300"/>
              </a:tblGrid>
              <a:tr h="311998">
                <a:tc>
                  <a:txBody>
                    <a:bodyPr/>
                    <a:lstStyle/>
                    <a:p>
                      <a:pPr algn="ctr">
                        <a:lnSpc>
                          <a:spcPts val="1964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709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  <a:tr h="3709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  <a:tr h="312061"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0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/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9089135" y="3049523"/>
            <a:ext cx="142240" cy="1800225"/>
          </a:xfrm>
          <a:custGeom>
            <a:avLst/>
            <a:gdLst/>
            <a:ahLst/>
            <a:cxnLst/>
            <a:rect l="l" t="t" r="r" b="b"/>
            <a:pathLst>
              <a:path w="142240" h="1800225">
                <a:moveTo>
                  <a:pt x="141732" y="1799844"/>
                </a:moveTo>
                <a:lnTo>
                  <a:pt x="96950" y="1792614"/>
                </a:lnTo>
                <a:lnTo>
                  <a:pt x="58046" y="1772485"/>
                </a:lnTo>
                <a:lnTo>
                  <a:pt x="27358" y="1741797"/>
                </a:lnTo>
                <a:lnTo>
                  <a:pt x="7229" y="1702893"/>
                </a:lnTo>
                <a:lnTo>
                  <a:pt x="0" y="1658112"/>
                </a:lnTo>
                <a:lnTo>
                  <a:pt x="0" y="141731"/>
                </a:lnTo>
                <a:lnTo>
                  <a:pt x="7229" y="96950"/>
                </a:lnTo>
                <a:lnTo>
                  <a:pt x="27358" y="58046"/>
                </a:lnTo>
                <a:lnTo>
                  <a:pt x="58046" y="27358"/>
                </a:lnTo>
                <a:lnTo>
                  <a:pt x="96950" y="7229"/>
                </a:lnTo>
                <a:lnTo>
                  <a:pt x="141732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797795" y="3049523"/>
            <a:ext cx="142240" cy="1800225"/>
          </a:xfrm>
          <a:custGeom>
            <a:avLst/>
            <a:gdLst/>
            <a:ahLst/>
            <a:cxnLst/>
            <a:rect l="l" t="t" r="r" b="b"/>
            <a:pathLst>
              <a:path w="142240" h="1800225">
                <a:moveTo>
                  <a:pt x="0" y="0"/>
                </a:moveTo>
                <a:lnTo>
                  <a:pt x="44781" y="7229"/>
                </a:lnTo>
                <a:lnTo>
                  <a:pt x="83685" y="27358"/>
                </a:lnTo>
                <a:lnTo>
                  <a:pt x="114373" y="58046"/>
                </a:lnTo>
                <a:lnTo>
                  <a:pt x="134502" y="96950"/>
                </a:lnTo>
                <a:lnTo>
                  <a:pt x="141731" y="141731"/>
                </a:lnTo>
                <a:lnTo>
                  <a:pt x="141731" y="1658112"/>
                </a:lnTo>
                <a:lnTo>
                  <a:pt x="134502" y="1702893"/>
                </a:lnTo>
                <a:lnTo>
                  <a:pt x="114373" y="1741797"/>
                </a:lnTo>
                <a:lnTo>
                  <a:pt x="83685" y="1772485"/>
                </a:lnTo>
                <a:lnTo>
                  <a:pt x="44781" y="1792614"/>
                </a:lnTo>
                <a:lnTo>
                  <a:pt x="0" y="1799844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473705" y="5420841"/>
            <a:ext cx="9342125" cy="1057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42644" y="5349227"/>
            <a:ext cx="9515856" cy="1287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24000" y="5451347"/>
            <a:ext cx="9246108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524000" y="5474004"/>
            <a:ext cx="924623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 marR="1752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Softmax regression generalizes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logistic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regression to C classes.  If </a:t>
            </a:r>
            <a:r>
              <a:rPr sz="2800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=2, softmax reduces to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logistic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regression.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3" name="Date Placeholder 4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74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2836" y="3168395"/>
            <a:ext cx="7080884" cy="1391920"/>
          </a:xfrm>
          <a:custGeom>
            <a:avLst/>
            <a:gdLst/>
            <a:ahLst/>
            <a:cxnLst/>
            <a:rect l="l" t="t" r="r" b="b"/>
            <a:pathLst>
              <a:path w="7080884" h="1391920">
                <a:moveTo>
                  <a:pt x="0" y="1391411"/>
                </a:moveTo>
                <a:lnTo>
                  <a:pt x="7080504" y="1391411"/>
                </a:lnTo>
                <a:lnTo>
                  <a:pt x="7080504" y="0"/>
                </a:lnTo>
                <a:lnTo>
                  <a:pt x="0" y="0"/>
                </a:lnTo>
                <a:lnTo>
                  <a:pt x="0" y="139141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2836" y="3168395"/>
            <a:ext cx="7080884" cy="1391920"/>
          </a:xfrm>
          <a:custGeom>
            <a:avLst/>
            <a:gdLst/>
            <a:ahLst/>
            <a:cxnLst/>
            <a:rect l="l" t="t" r="r" b="b"/>
            <a:pathLst>
              <a:path w="7080884" h="1391920">
                <a:moveTo>
                  <a:pt x="0" y="1391411"/>
                </a:moveTo>
                <a:lnTo>
                  <a:pt x="7080504" y="1391411"/>
                </a:lnTo>
                <a:lnTo>
                  <a:pt x="7080504" y="0"/>
                </a:lnTo>
                <a:lnTo>
                  <a:pt x="0" y="0"/>
                </a:lnTo>
                <a:lnTo>
                  <a:pt x="0" y="139141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3373" y="383286"/>
            <a:ext cx="5441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Activation Functions:</a:t>
            </a:r>
            <a:r>
              <a:rPr sz="4000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C00000"/>
                </a:solidFill>
                <a:latin typeface="Times New Roman"/>
                <a:cs typeface="Times New Roman"/>
              </a:rPr>
              <a:t>tanh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880" y="1108709"/>
            <a:ext cx="106070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09139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Times New Roman"/>
                <a:cs typeface="Times New Roman"/>
              </a:rPr>
              <a:t>Tanh </a:t>
            </a:r>
            <a:r>
              <a:rPr sz="2400" dirty="0">
                <a:latin typeface="Times New Roman"/>
                <a:cs typeface="Times New Roman"/>
              </a:rPr>
              <a:t>activation function is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preferred than the </a:t>
            </a:r>
            <a:r>
              <a:rPr sz="2400" spc="-5" dirty="0">
                <a:latin typeface="Times New Roman"/>
                <a:cs typeface="Times New Roman"/>
              </a:rPr>
              <a:t>sigmoid </a:t>
            </a:r>
            <a:r>
              <a:rPr sz="2400" dirty="0">
                <a:latin typeface="Times New Roman"/>
                <a:cs typeface="Times New Roman"/>
              </a:rPr>
              <a:t>function.  It is the shifted version of </a:t>
            </a:r>
            <a:r>
              <a:rPr sz="2400" spc="-5" dirty="0">
                <a:latin typeface="Times New Roman"/>
                <a:cs typeface="Times New Roman"/>
              </a:rPr>
              <a:t>sigmoid </a:t>
            </a:r>
            <a:r>
              <a:rPr sz="2400" dirty="0">
                <a:latin typeface="Times New Roman"/>
                <a:cs typeface="Times New Roman"/>
              </a:rPr>
              <a:t>function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mean </a:t>
            </a:r>
            <a:r>
              <a:rPr sz="2400" dirty="0">
                <a:latin typeface="Times New Roman"/>
                <a:cs typeface="Times New Roman"/>
              </a:rPr>
              <a:t>value of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zero.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better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centering</a:t>
            </a:r>
            <a:r>
              <a:rPr sz="2400" spc="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activation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function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used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hidden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layer.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binary </a:t>
            </a:r>
            <a:r>
              <a:rPr sz="2400" spc="-5" dirty="0">
                <a:latin typeface="Times New Roman"/>
                <a:cs typeface="Times New Roman"/>
              </a:rPr>
              <a:t>classification </a:t>
            </a:r>
            <a:r>
              <a:rPr sz="2400" dirty="0">
                <a:latin typeface="Times New Roman"/>
                <a:cs typeface="Times New Roman"/>
              </a:rPr>
              <a:t>problem at the output layer </a:t>
            </a:r>
            <a:r>
              <a:rPr sz="2400" spc="-5" dirty="0">
                <a:latin typeface="Times New Roman"/>
                <a:cs typeface="Times New Roman"/>
              </a:rPr>
              <a:t>we use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Sigmoid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function.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1356" y="3039686"/>
            <a:ext cx="4127686" cy="2656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1828" y="3870452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228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87064" y="3104540"/>
            <a:ext cx="1440180" cy="10833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05"/>
              </a:spcBef>
            </a:pPr>
            <a:r>
              <a:rPr sz="4200" spc="232" baseline="-19841" dirty="0">
                <a:solidFill>
                  <a:srgbClr val="FFFFFF"/>
                </a:solidFill>
                <a:latin typeface="Cambria Math"/>
                <a:cs typeface="Cambria Math"/>
              </a:rPr>
              <a:t>𝑒</a:t>
            </a:r>
            <a:r>
              <a:rPr sz="2050" spc="155" dirty="0">
                <a:solidFill>
                  <a:srgbClr val="FFFFFF"/>
                </a:solidFill>
                <a:latin typeface="Cambria Math"/>
                <a:cs typeface="Cambria Math"/>
              </a:rPr>
              <a:t>𝑧 </a:t>
            </a:r>
            <a:r>
              <a:rPr sz="4200" spc="-7" baseline="-19841" dirty="0">
                <a:solidFill>
                  <a:srgbClr val="FFFFFF"/>
                </a:solidFill>
                <a:latin typeface="Cambria Math"/>
                <a:cs typeface="Cambria Math"/>
              </a:rPr>
              <a:t>−</a:t>
            </a:r>
            <a:r>
              <a:rPr sz="4200" spc="187" baseline="-19841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4200" spc="89" baseline="-19841" dirty="0">
                <a:solidFill>
                  <a:srgbClr val="FFFFFF"/>
                </a:solidFill>
                <a:latin typeface="Cambria Math"/>
                <a:cs typeface="Cambria Math"/>
              </a:rPr>
              <a:t>𝑒</a:t>
            </a:r>
            <a:r>
              <a:rPr sz="2050" spc="60" dirty="0">
                <a:solidFill>
                  <a:srgbClr val="FFFFFF"/>
                </a:solidFill>
                <a:latin typeface="Cambria Math"/>
                <a:cs typeface="Cambria Math"/>
              </a:rPr>
              <a:t>−𝑧</a:t>
            </a:r>
            <a:endParaRPr sz="2050">
              <a:latin typeface="Cambria Math"/>
              <a:cs typeface="Cambria Math"/>
            </a:endParaRPr>
          </a:p>
          <a:p>
            <a:pPr marL="25400">
              <a:lnSpc>
                <a:spcPct val="100000"/>
              </a:lnSpc>
              <a:spcBef>
                <a:spcPts val="800"/>
              </a:spcBef>
              <a:tabLst>
                <a:tab pos="880110" algn="l"/>
              </a:tabLst>
            </a:pPr>
            <a:r>
              <a:rPr sz="4200" spc="172" baseline="-16865" dirty="0">
                <a:solidFill>
                  <a:srgbClr val="FFFFFF"/>
                </a:solidFill>
                <a:latin typeface="Cambria Math"/>
                <a:cs typeface="Cambria Math"/>
              </a:rPr>
              <a:t>𝑒</a:t>
            </a:r>
            <a:r>
              <a:rPr sz="2050" spc="114" dirty="0">
                <a:solidFill>
                  <a:srgbClr val="FFFFFF"/>
                </a:solidFill>
                <a:latin typeface="Cambria Math"/>
                <a:cs typeface="Cambria Math"/>
              </a:rPr>
              <a:t>𝑧</a:t>
            </a:r>
            <a:r>
              <a:rPr sz="2050" spc="335" dirty="0">
                <a:solidFill>
                  <a:srgbClr val="FFFFFF"/>
                </a:solidFill>
                <a:latin typeface="Cambria Math"/>
                <a:cs typeface="Cambria Math"/>
              </a:rPr>
              <a:t> </a:t>
            </a:r>
            <a:r>
              <a:rPr sz="4200" spc="-7" baseline="-16865" dirty="0">
                <a:solidFill>
                  <a:srgbClr val="FFFFFF"/>
                </a:solidFill>
                <a:latin typeface="Cambria Math"/>
                <a:cs typeface="Cambria Math"/>
              </a:rPr>
              <a:t>+	</a:t>
            </a:r>
            <a:r>
              <a:rPr sz="4200" spc="89" baseline="-16865" dirty="0">
                <a:solidFill>
                  <a:srgbClr val="FFFFFF"/>
                </a:solidFill>
                <a:latin typeface="Cambria Math"/>
                <a:cs typeface="Cambria Math"/>
              </a:rPr>
              <a:t>𝑒</a:t>
            </a:r>
            <a:r>
              <a:rPr sz="2050" spc="60" dirty="0">
                <a:solidFill>
                  <a:srgbClr val="FFFFFF"/>
                </a:solidFill>
                <a:latin typeface="Cambria Math"/>
                <a:cs typeface="Cambria Math"/>
              </a:rPr>
              <a:t>−𝑧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0382" y="3613150"/>
            <a:ext cx="930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tanh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80" y="4946345"/>
            <a:ext cx="7077709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Problem in both </a:t>
            </a:r>
            <a:r>
              <a:rPr sz="2400" spc="-5" dirty="0">
                <a:latin typeface="Times New Roman"/>
                <a:cs typeface="Times New Roman"/>
              </a:rPr>
              <a:t>Sigmoid </a:t>
            </a:r>
            <a:r>
              <a:rPr sz="2400" dirty="0">
                <a:latin typeface="Times New Roman"/>
                <a:cs typeface="Times New Roman"/>
              </a:rPr>
              <a:t>and tanh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that the </a:t>
            </a:r>
            <a:r>
              <a:rPr sz="2400" spc="-5" dirty="0">
                <a:latin typeface="Times New Roman"/>
                <a:cs typeface="Times New Roman"/>
              </a:rPr>
              <a:t>slope of </a:t>
            </a:r>
            <a:r>
              <a:rPr sz="2400" dirty="0">
                <a:latin typeface="Times New Roman"/>
                <a:cs typeface="Times New Roman"/>
              </a:rPr>
              <a:t>the  curve </a:t>
            </a:r>
            <a:r>
              <a:rPr sz="2400" spc="-5" dirty="0">
                <a:latin typeface="Times New Roman"/>
                <a:cs typeface="Times New Roman"/>
              </a:rPr>
              <a:t>except the middle </a:t>
            </a:r>
            <a:r>
              <a:rPr sz="2400" dirty="0">
                <a:latin typeface="Times New Roman"/>
                <a:cs typeface="Times New Roman"/>
              </a:rPr>
              <a:t>region is too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and goes  close to </a:t>
            </a:r>
            <a:r>
              <a:rPr sz="2400" spc="-5" dirty="0">
                <a:latin typeface="Times New Roman"/>
                <a:cs typeface="Times New Roman"/>
              </a:rPr>
              <a:t>zero.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create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serious </a:t>
            </a:r>
            <a:r>
              <a:rPr sz="2400" dirty="0">
                <a:latin typeface="Times New Roman"/>
                <a:cs typeface="Times New Roman"/>
              </a:rPr>
              <a:t>issue with </a:t>
            </a:r>
            <a:r>
              <a:rPr sz="2400" spc="-5" dirty="0">
                <a:latin typeface="Times New Roman"/>
                <a:cs typeface="Times New Roman"/>
              </a:rPr>
              <a:t>gradient  </a:t>
            </a:r>
            <a:r>
              <a:rPr sz="2400" dirty="0">
                <a:latin typeface="Times New Roman"/>
                <a:cs typeface="Times New Roman"/>
              </a:rPr>
              <a:t>descent and learning </a:t>
            </a:r>
            <a:r>
              <a:rPr sz="2400" spc="-5" dirty="0">
                <a:latin typeface="Times New Roman"/>
                <a:cs typeface="Times New Roman"/>
              </a:rPr>
              <a:t>becomes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slow.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64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5383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Times New Roman"/>
                <a:cs typeface="Times New Roman"/>
              </a:rPr>
              <a:t>ReLU and Leaky</a:t>
            </a:r>
            <a:r>
              <a:rPr sz="4400" spc="-80" dirty="0">
                <a:latin typeface="Times New Roman"/>
                <a:cs typeface="Times New Roman"/>
              </a:rPr>
              <a:t> </a:t>
            </a:r>
            <a:r>
              <a:rPr sz="4400" dirty="0">
                <a:latin typeface="Times New Roman"/>
                <a:cs typeface="Times New Roman"/>
              </a:rPr>
              <a:t>ReLU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7180" y="1455011"/>
            <a:ext cx="4058592" cy="3302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1956" y="1757758"/>
            <a:ext cx="6406525" cy="2914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5601" y="5109209"/>
            <a:ext cx="10942320" cy="1327785"/>
          </a:xfrm>
          <a:custGeom>
            <a:avLst/>
            <a:gdLst/>
            <a:ahLst/>
            <a:cxnLst/>
            <a:rect l="l" t="t" r="r" b="b"/>
            <a:pathLst>
              <a:path w="10942320" h="1327785">
                <a:moveTo>
                  <a:pt x="221234" y="0"/>
                </a:moveTo>
                <a:lnTo>
                  <a:pt x="10942320" y="0"/>
                </a:lnTo>
                <a:lnTo>
                  <a:pt x="10942320" y="1106170"/>
                </a:lnTo>
                <a:lnTo>
                  <a:pt x="10937824" y="1150757"/>
                </a:lnTo>
                <a:lnTo>
                  <a:pt x="10924932" y="1192285"/>
                </a:lnTo>
                <a:lnTo>
                  <a:pt x="10904534" y="1229865"/>
                </a:lnTo>
                <a:lnTo>
                  <a:pt x="10877518" y="1262607"/>
                </a:lnTo>
                <a:lnTo>
                  <a:pt x="10844775" y="1289621"/>
                </a:lnTo>
                <a:lnTo>
                  <a:pt x="10807195" y="1310018"/>
                </a:lnTo>
                <a:lnTo>
                  <a:pt x="10765669" y="1322909"/>
                </a:lnTo>
                <a:lnTo>
                  <a:pt x="10721086" y="1327403"/>
                </a:lnTo>
                <a:lnTo>
                  <a:pt x="0" y="1327403"/>
                </a:lnTo>
                <a:lnTo>
                  <a:pt x="0" y="221233"/>
                </a:lnTo>
                <a:lnTo>
                  <a:pt x="4494" y="176650"/>
                </a:lnTo>
                <a:lnTo>
                  <a:pt x="17385" y="135124"/>
                </a:lnTo>
                <a:lnTo>
                  <a:pt x="37782" y="97544"/>
                </a:lnTo>
                <a:lnTo>
                  <a:pt x="64796" y="64801"/>
                </a:lnTo>
                <a:lnTo>
                  <a:pt x="97538" y="37785"/>
                </a:lnTo>
                <a:lnTo>
                  <a:pt x="135118" y="17387"/>
                </a:lnTo>
                <a:lnTo>
                  <a:pt x="176646" y="4495"/>
                </a:lnTo>
                <a:lnTo>
                  <a:pt x="221234" y="0"/>
                </a:lnTo>
                <a:close/>
              </a:path>
            </a:pathLst>
          </a:custGeom>
          <a:ln w="1981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8502" y="4697507"/>
            <a:ext cx="10656570" cy="16224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7058659">
              <a:lnSpc>
                <a:spcPct val="100000"/>
              </a:lnSpc>
              <a:spcBef>
                <a:spcPts val="860"/>
              </a:spcBef>
            </a:pPr>
            <a:r>
              <a:rPr sz="1800" spc="-5" dirty="0">
                <a:latin typeface="Calibri"/>
                <a:cs typeface="Calibri"/>
              </a:rPr>
              <a:t>Leaky </a:t>
            </a:r>
            <a:r>
              <a:rPr sz="1800" spc="-20" dirty="0">
                <a:latin typeface="Calibri"/>
                <a:cs typeface="Calibri"/>
              </a:rPr>
              <a:t>ReLU</a:t>
            </a:r>
            <a:r>
              <a:rPr sz="1800" spc="-5" dirty="0">
                <a:latin typeface="Calibri"/>
                <a:cs typeface="Calibri"/>
              </a:rPr>
              <a:t> max(0.1z,z)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latin typeface="Times New Roman"/>
                <a:cs typeface="Times New Roman"/>
              </a:rPr>
              <a:t>Rectified Linear Unit </a:t>
            </a:r>
            <a:r>
              <a:rPr sz="2400" dirty="0">
                <a:latin typeface="Times New Roman"/>
                <a:cs typeface="Times New Roman"/>
              </a:rPr>
              <a:t>is the </a:t>
            </a:r>
            <a:r>
              <a:rPr sz="2400" spc="-5" dirty="0">
                <a:latin typeface="Times New Roman"/>
                <a:cs typeface="Times New Roman"/>
              </a:rPr>
              <a:t>default activation function being </a:t>
            </a:r>
            <a:r>
              <a:rPr sz="2400" dirty="0">
                <a:latin typeface="Times New Roman"/>
                <a:cs typeface="Times New Roman"/>
              </a:rPr>
              <a:t>used </a:t>
            </a:r>
            <a:r>
              <a:rPr sz="2400" spc="-45" dirty="0">
                <a:latin typeface="Times New Roman"/>
                <a:cs typeface="Times New Roman"/>
              </a:rPr>
              <a:t>now. </a:t>
            </a:r>
            <a:r>
              <a:rPr sz="2400" spc="5" dirty="0">
                <a:latin typeface="Times New Roman"/>
                <a:cs typeface="Times New Roman"/>
              </a:rPr>
              <a:t>If </a:t>
            </a:r>
            <a:r>
              <a:rPr sz="2400" dirty="0">
                <a:latin typeface="Times New Roman"/>
                <a:cs typeface="Times New Roman"/>
              </a:rPr>
              <a:t>you </a:t>
            </a:r>
            <a:r>
              <a:rPr sz="2400" spc="-5" dirty="0">
                <a:latin typeface="Times New Roman"/>
                <a:cs typeface="Times New Roman"/>
              </a:rPr>
              <a:t>see the  </a:t>
            </a:r>
            <a:r>
              <a:rPr sz="2400" dirty="0">
                <a:latin typeface="Times New Roman"/>
                <a:cs typeface="Times New Roman"/>
              </a:rPr>
              <a:t>left </a:t>
            </a:r>
            <a:r>
              <a:rPr sz="2400" spc="-5" dirty="0">
                <a:latin typeface="Times New Roman"/>
                <a:cs typeface="Times New Roman"/>
              </a:rPr>
              <a:t>part of the function, you </a:t>
            </a:r>
            <a:r>
              <a:rPr sz="2400" dirty="0">
                <a:latin typeface="Times New Roman"/>
                <a:cs typeface="Times New Roman"/>
              </a:rPr>
              <a:t>can see </a:t>
            </a:r>
            <a:r>
              <a:rPr sz="2400" spc="-5" dirty="0">
                <a:latin typeface="Times New Roman"/>
                <a:cs typeface="Times New Roman"/>
              </a:rPr>
              <a:t>that it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not zero, but almost </a:t>
            </a:r>
            <a:r>
              <a:rPr sz="2400" dirty="0">
                <a:latin typeface="Times New Roman"/>
                <a:cs typeface="Times New Roman"/>
              </a:rPr>
              <a:t>zero. </a:t>
            </a:r>
            <a:r>
              <a:rPr sz="2400" spc="-9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resolve </a:t>
            </a:r>
            <a:r>
              <a:rPr sz="2400" spc="-5" dirty="0">
                <a:latin typeface="Times New Roman"/>
                <a:cs typeface="Times New Roman"/>
              </a:rPr>
              <a:t>the  </a:t>
            </a:r>
            <a:r>
              <a:rPr sz="2400" dirty="0">
                <a:latin typeface="Times New Roman"/>
                <a:cs typeface="Times New Roman"/>
              </a:rPr>
              <a:t>issue of dead </a:t>
            </a:r>
            <a:r>
              <a:rPr sz="2400" spc="-5" dirty="0">
                <a:latin typeface="Times New Roman"/>
                <a:cs typeface="Times New Roman"/>
              </a:rPr>
              <a:t>neurons </a:t>
            </a:r>
            <a:r>
              <a:rPr sz="2400" dirty="0">
                <a:latin typeface="Times New Roman"/>
                <a:cs typeface="Times New Roman"/>
              </a:rPr>
              <a:t>people 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Leaky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ReLU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46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298" y="1688972"/>
            <a:ext cx="6645909" cy="17633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841500" marR="5080" indent="-1829435">
              <a:lnSpc>
                <a:spcPts val="6480"/>
              </a:lnSpc>
              <a:spcBef>
                <a:spcPts val="915"/>
              </a:spcBef>
            </a:pPr>
            <a:r>
              <a:rPr sz="6000" dirty="0"/>
              <a:t>Convolutional</a:t>
            </a:r>
            <a:r>
              <a:rPr sz="6000" spc="-130" dirty="0"/>
              <a:t> </a:t>
            </a:r>
            <a:r>
              <a:rPr sz="6000" dirty="0"/>
              <a:t>Neural  Networks</a:t>
            </a:r>
            <a:endParaRPr sz="60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44</a:t>
            </a:fld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07" y="47244"/>
            <a:ext cx="3913632" cy="232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5152" y="2520695"/>
            <a:ext cx="7546847" cy="4337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9720" y="339852"/>
            <a:ext cx="5648325" cy="214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0768" y="3429000"/>
            <a:ext cx="1905000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45</a:t>
            </a:fld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4014" y="626440"/>
            <a:ext cx="2825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Convolution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483613"/>
            <a:ext cx="10358755" cy="30111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715" indent="-229235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Convolution </a:t>
            </a:r>
            <a:r>
              <a:rPr sz="2800" spc="-10" dirty="0">
                <a:latin typeface="Times New Roman"/>
                <a:cs typeface="Times New Roman"/>
              </a:rPr>
              <a:t>is </a:t>
            </a:r>
            <a:r>
              <a:rPr sz="2800" spc="-5" dirty="0">
                <a:latin typeface="Times New Roman"/>
                <a:cs typeface="Times New Roman"/>
              </a:rPr>
              <a:t>a pointwise multiplication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two </a:t>
            </a:r>
            <a:r>
              <a:rPr sz="2800" dirty="0">
                <a:latin typeface="Times New Roman"/>
                <a:cs typeface="Times New Roman"/>
              </a:rPr>
              <a:t>functions </a:t>
            </a:r>
            <a:r>
              <a:rPr sz="2800" spc="-5" dirty="0">
                <a:latin typeface="Times New Roman"/>
                <a:cs typeface="Times New Roman"/>
              </a:rPr>
              <a:t>to produce  a </a:t>
            </a:r>
            <a:r>
              <a:rPr sz="2800" dirty="0">
                <a:latin typeface="Times New Roman"/>
                <a:cs typeface="Times New Roman"/>
              </a:rPr>
              <a:t>third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function.</a:t>
            </a:r>
            <a:endParaRPr sz="28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Primary </a:t>
            </a:r>
            <a:r>
              <a:rPr sz="2800" dirty="0">
                <a:latin typeface="Times New Roman"/>
                <a:cs typeface="Times New Roman"/>
              </a:rPr>
              <a:t>purpose of </a:t>
            </a:r>
            <a:r>
              <a:rPr sz="2800" spc="-5" dirty="0">
                <a:latin typeface="Times New Roman"/>
                <a:cs typeface="Times New Roman"/>
              </a:rPr>
              <a:t>convolution in CNN is to extract features </a:t>
            </a:r>
            <a:r>
              <a:rPr sz="2800" dirty="0">
                <a:latin typeface="Times New Roman"/>
                <a:cs typeface="Times New Roman"/>
              </a:rPr>
              <a:t>from the  input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image.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9235" algn="just">
              <a:lnSpc>
                <a:spcPts val="3030"/>
              </a:lnSpc>
              <a:spcBef>
                <a:spcPts val="100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</a:rPr>
              <a:t>matrix formed by </a:t>
            </a:r>
            <a:r>
              <a:rPr sz="2800" dirty="0">
                <a:latin typeface="Times New Roman"/>
                <a:cs typeface="Times New Roman"/>
              </a:rPr>
              <a:t>sliding </a:t>
            </a:r>
            <a:r>
              <a:rPr sz="2800" spc="-5" dirty="0">
                <a:latin typeface="Times New Roman"/>
                <a:cs typeface="Times New Roman"/>
              </a:rPr>
              <a:t>the filter </a:t>
            </a:r>
            <a:r>
              <a:rPr sz="2800" dirty="0">
                <a:latin typeface="Times New Roman"/>
                <a:cs typeface="Times New Roman"/>
              </a:rPr>
              <a:t>over </a:t>
            </a:r>
            <a:r>
              <a:rPr sz="2800" spc="-5" dirty="0">
                <a:latin typeface="Times New Roman"/>
                <a:cs typeface="Times New Roman"/>
              </a:rPr>
              <a:t>the image and computing </a:t>
            </a:r>
            <a:r>
              <a:rPr sz="2800" spc="-10" dirty="0">
                <a:latin typeface="Times New Roman"/>
                <a:cs typeface="Times New Roman"/>
              </a:rPr>
              <a:t>the  </a:t>
            </a:r>
            <a:r>
              <a:rPr sz="2800" dirty="0">
                <a:latin typeface="Times New Roman"/>
                <a:cs typeface="Times New Roman"/>
              </a:rPr>
              <a:t>dot </a:t>
            </a:r>
            <a:r>
              <a:rPr sz="2800" spc="-5" dirty="0">
                <a:latin typeface="Times New Roman"/>
                <a:cs typeface="Times New Roman"/>
              </a:rPr>
              <a:t>product is </a:t>
            </a:r>
            <a:r>
              <a:rPr sz="2800" spc="-10" dirty="0">
                <a:latin typeface="Times New Roman"/>
                <a:cs typeface="Times New Roman"/>
              </a:rPr>
              <a:t>called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-5" dirty="0">
                <a:latin typeface="Times New Roman"/>
                <a:cs typeface="Times New Roman"/>
              </a:rPr>
              <a:t>‘Convolved </a:t>
            </a:r>
            <a:r>
              <a:rPr sz="2800" spc="-10" dirty="0">
                <a:latin typeface="Times New Roman"/>
                <a:cs typeface="Times New Roman"/>
              </a:rPr>
              <a:t>Feature’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‘Activation </a:t>
            </a:r>
            <a:r>
              <a:rPr sz="2800" spc="-10" dirty="0">
                <a:latin typeface="Times New Roman"/>
                <a:cs typeface="Times New Roman"/>
              </a:rPr>
              <a:t>Map’ </a:t>
            </a:r>
            <a:r>
              <a:rPr sz="2800" dirty="0">
                <a:latin typeface="Times New Roman"/>
                <a:cs typeface="Times New Roman"/>
              </a:rPr>
              <a:t>or  the </a:t>
            </a:r>
            <a:r>
              <a:rPr sz="2800" spc="-5" dirty="0">
                <a:latin typeface="Times New Roman"/>
                <a:cs typeface="Times New Roman"/>
              </a:rPr>
              <a:t>‘Feature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Map‘.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46</a:t>
            </a:fld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38525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CNNs Vs.</a:t>
            </a:r>
            <a:r>
              <a:rPr spc="-409" dirty="0"/>
              <a:t> </a:t>
            </a:r>
            <a:r>
              <a:rPr dirty="0"/>
              <a:t>ANNs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935" marR="5080" indent="-229235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243204" algn="l"/>
                <a:tab pos="1324610" algn="l"/>
                <a:tab pos="2322830" algn="l"/>
                <a:tab pos="3190240" algn="l"/>
                <a:tab pos="4113529" algn="l"/>
                <a:tab pos="4584700" algn="l"/>
                <a:tab pos="6870700" algn="l"/>
                <a:tab pos="7813040" algn="l"/>
                <a:tab pos="8185150" algn="l"/>
                <a:tab pos="9264015" algn="l"/>
                <a:tab pos="9714865" algn="l"/>
              </a:tabLst>
            </a:pPr>
            <a:r>
              <a:rPr spc="-5" dirty="0"/>
              <a:t>ANNs	su</a:t>
            </a:r>
            <a:r>
              <a:rPr spc="-45" dirty="0"/>
              <a:t>f</a:t>
            </a:r>
            <a:r>
              <a:rPr spc="-5" dirty="0"/>
              <a:t>fer</a:t>
            </a:r>
            <a:r>
              <a:rPr dirty="0"/>
              <a:t>	</a:t>
            </a:r>
            <a:r>
              <a:rPr spc="-5" dirty="0"/>
              <a:t>fr</a:t>
            </a:r>
            <a:r>
              <a:rPr spc="15" dirty="0"/>
              <a:t>o</a:t>
            </a:r>
            <a:r>
              <a:rPr spc="-5" dirty="0"/>
              <a:t>m</a:t>
            </a:r>
            <a:r>
              <a:rPr dirty="0"/>
              <a:t>	</a:t>
            </a:r>
            <a:r>
              <a:rPr spc="-5" dirty="0"/>
              <a:t>curse</a:t>
            </a:r>
            <a:r>
              <a:rPr dirty="0"/>
              <a:t>	</a:t>
            </a:r>
            <a:r>
              <a:rPr spc="-5" dirty="0"/>
              <a:t>of</a:t>
            </a:r>
            <a:r>
              <a:rPr dirty="0"/>
              <a:t>	</a:t>
            </a:r>
            <a:r>
              <a:rPr spc="-5" dirty="0"/>
              <a:t>di</a:t>
            </a:r>
            <a:r>
              <a:rPr spc="-20" dirty="0"/>
              <a:t>m</a:t>
            </a:r>
            <a:r>
              <a:rPr spc="-5" dirty="0"/>
              <a:t>ensi</a:t>
            </a:r>
            <a:r>
              <a:rPr dirty="0"/>
              <a:t>o</a:t>
            </a:r>
            <a:r>
              <a:rPr spc="-5" dirty="0"/>
              <a:t>n</a:t>
            </a:r>
            <a:r>
              <a:rPr spc="-20" dirty="0"/>
              <a:t>a</a:t>
            </a:r>
            <a:r>
              <a:rPr spc="-5" dirty="0"/>
              <a:t>lity</a:t>
            </a:r>
            <a:r>
              <a:rPr dirty="0"/>
              <a:t>	</a:t>
            </a:r>
            <a:r>
              <a:rPr spc="-5" dirty="0"/>
              <a:t>wh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	</a:t>
            </a:r>
            <a:r>
              <a:rPr spc="-5" dirty="0"/>
              <a:t>it</a:t>
            </a:r>
            <a:r>
              <a:rPr dirty="0"/>
              <a:t>	</a:t>
            </a:r>
            <a:r>
              <a:rPr spc="-5" dirty="0"/>
              <a:t>co</a:t>
            </a:r>
            <a:r>
              <a:rPr spc="-25" dirty="0"/>
              <a:t>m</a:t>
            </a:r>
            <a:r>
              <a:rPr spc="-5" dirty="0"/>
              <a:t>es</a:t>
            </a:r>
            <a:r>
              <a:rPr dirty="0"/>
              <a:t>	</a:t>
            </a:r>
            <a:r>
              <a:rPr spc="-5" dirty="0"/>
              <a:t>to</a:t>
            </a:r>
            <a:r>
              <a:rPr dirty="0"/>
              <a:t>	</a:t>
            </a:r>
            <a:r>
              <a:rPr spc="-5" dirty="0"/>
              <a:t>high  resolution</a:t>
            </a:r>
            <a:r>
              <a:rPr spc="-20" dirty="0"/>
              <a:t> </a:t>
            </a:r>
            <a:r>
              <a:rPr spc="-5" dirty="0"/>
              <a:t>images</a:t>
            </a:r>
          </a:p>
          <a:p>
            <a:pPr marL="241935" marR="5715" indent="-229235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43204" algn="l"/>
                <a:tab pos="1286510" algn="l"/>
                <a:tab pos="1797050" algn="l"/>
                <a:tab pos="2109470" algn="l"/>
                <a:tab pos="2915920" algn="l"/>
                <a:tab pos="5252720" algn="l"/>
                <a:tab pos="5938520" algn="l"/>
                <a:tab pos="6998970" algn="l"/>
                <a:tab pos="7588884" algn="l"/>
                <a:tab pos="8909050" algn="l"/>
                <a:tab pos="9913620" algn="l"/>
              </a:tabLst>
            </a:pPr>
            <a:r>
              <a:rPr spc="-5" dirty="0"/>
              <a:t>CNNs	</a:t>
            </a:r>
            <a:r>
              <a:rPr dirty="0"/>
              <a:t>d</a:t>
            </a:r>
            <a:r>
              <a:rPr spc="-5" dirty="0"/>
              <a:t>o</a:t>
            </a:r>
            <a:r>
              <a:rPr dirty="0"/>
              <a:t>	</a:t>
            </a:r>
            <a:r>
              <a:rPr spc="-5" dirty="0"/>
              <a:t>a</a:t>
            </a:r>
            <a:r>
              <a:rPr dirty="0"/>
              <a:t>	</a:t>
            </a:r>
            <a:r>
              <a:rPr spc="-5" dirty="0"/>
              <a:t>little</a:t>
            </a:r>
            <a:r>
              <a:rPr dirty="0"/>
              <a:t>	</a:t>
            </a:r>
            <a:r>
              <a:rPr spc="-5" dirty="0"/>
              <a:t>pr</a:t>
            </a:r>
            <a:r>
              <a:rPr spc="-15" dirty="0"/>
              <a:t>e</a:t>
            </a:r>
            <a:r>
              <a:rPr spc="-5" dirty="0"/>
              <a:t>-p</a:t>
            </a:r>
            <a:r>
              <a:rPr dirty="0"/>
              <a:t>r</a:t>
            </a:r>
            <a:r>
              <a:rPr spc="-5" dirty="0"/>
              <a:t>ocessing,</a:t>
            </a:r>
            <a:r>
              <a:rPr dirty="0"/>
              <a:t>	</a:t>
            </a:r>
            <a:r>
              <a:rPr spc="-5" dirty="0"/>
              <a:t>t</a:t>
            </a:r>
            <a:r>
              <a:rPr dirty="0"/>
              <a:t>h</a:t>
            </a:r>
            <a:r>
              <a:rPr spc="-25" dirty="0"/>
              <a:t>a</a:t>
            </a:r>
            <a:r>
              <a:rPr spc="-5" dirty="0"/>
              <a:t>t</a:t>
            </a:r>
            <a:r>
              <a:rPr dirty="0"/>
              <a:t>	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a</a:t>
            </a:r>
            <a:r>
              <a:rPr spc="-5" dirty="0"/>
              <a:t>ns</a:t>
            </a:r>
            <a:r>
              <a:rPr dirty="0"/>
              <a:t>	</a:t>
            </a:r>
            <a:r>
              <a:rPr spc="-5" dirty="0"/>
              <a:t>t</a:t>
            </a:r>
            <a:r>
              <a:rPr dirty="0"/>
              <a:t>h</a:t>
            </a:r>
            <a:r>
              <a:rPr spc="-5" dirty="0"/>
              <a:t>e</a:t>
            </a:r>
            <a:r>
              <a:rPr dirty="0"/>
              <a:t>	</a:t>
            </a:r>
            <a:r>
              <a:rPr spc="-5" dirty="0"/>
              <a:t>netwo</a:t>
            </a:r>
            <a:r>
              <a:rPr dirty="0"/>
              <a:t>r</a:t>
            </a:r>
            <a:r>
              <a:rPr spc="-5" dirty="0"/>
              <a:t>k</a:t>
            </a:r>
            <a:r>
              <a:rPr dirty="0"/>
              <a:t>	</a:t>
            </a:r>
            <a:r>
              <a:rPr spc="-5" dirty="0"/>
              <a:t>learns</a:t>
            </a:r>
            <a:r>
              <a:rPr dirty="0"/>
              <a:t>	</a:t>
            </a:r>
            <a:r>
              <a:rPr spc="-15" dirty="0"/>
              <a:t>t</a:t>
            </a:r>
            <a:r>
              <a:rPr spc="-5" dirty="0"/>
              <a:t>he  </a:t>
            </a:r>
            <a:r>
              <a:rPr dirty="0"/>
              <a:t>filters before doing </a:t>
            </a:r>
            <a:r>
              <a:rPr spc="-5" dirty="0"/>
              <a:t>the real</a:t>
            </a:r>
            <a:r>
              <a:rPr spc="-35" dirty="0"/>
              <a:t> </a:t>
            </a:r>
            <a:r>
              <a:rPr spc="-5" dirty="0"/>
              <a:t>classification.</a:t>
            </a:r>
          </a:p>
          <a:p>
            <a:pPr marL="241935" marR="6350" indent="-229235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43204" algn="l"/>
              </a:tabLst>
            </a:pPr>
            <a:r>
              <a:rPr spc="-120" dirty="0"/>
              <a:t>We </a:t>
            </a:r>
            <a:r>
              <a:rPr spc="-5" dirty="0"/>
              <a:t>use filters (receptive fields) to exploit spatial locality </a:t>
            </a:r>
            <a:r>
              <a:rPr spc="-10" dirty="0"/>
              <a:t>by </a:t>
            </a:r>
            <a:r>
              <a:rPr spc="-5" dirty="0"/>
              <a:t>enforcing  a local connectivity pattern between neurons </a:t>
            </a:r>
            <a:r>
              <a:rPr dirty="0"/>
              <a:t>of </a:t>
            </a:r>
            <a:r>
              <a:rPr spc="-5" dirty="0"/>
              <a:t>adjacent</a:t>
            </a:r>
            <a:r>
              <a:rPr spc="15" dirty="0"/>
              <a:t> </a:t>
            </a:r>
            <a:r>
              <a:rPr spc="-5" dirty="0"/>
              <a:t>layers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47</a:t>
            </a:fld>
            <a:endParaRPr lang="en-I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587" y="401777"/>
            <a:ext cx="459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Times New Roman"/>
                <a:cs typeface="Times New Roman"/>
              </a:rPr>
              <a:t>Image (8X8X3)</a:t>
            </a:r>
            <a:r>
              <a:rPr sz="4000" spc="-30" dirty="0">
                <a:latin typeface="Times New Roman"/>
                <a:cs typeface="Times New Roman"/>
              </a:rPr>
              <a:t> </a:t>
            </a:r>
            <a:r>
              <a:rPr sz="4000" dirty="0">
                <a:latin typeface="Times New Roman"/>
                <a:cs typeface="Times New Roman"/>
              </a:rPr>
              <a:t>pixels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41559"/>
            <a:ext cx="7857744" cy="451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9070" y="1816620"/>
            <a:ext cx="7857744" cy="4517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8091" y="1291691"/>
            <a:ext cx="7857744" cy="4517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55200" y="1288541"/>
            <a:ext cx="0" cy="4523105"/>
          </a:xfrm>
          <a:custGeom>
            <a:avLst/>
            <a:gdLst/>
            <a:ahLst/>
            <a:cxnLst/>
            <a:rect l="l" t="t" r="r" b="b"/>
            <a:pathLst>
              <a:path h="4523105">
                <a:moveTo>
                  <a:pt x="0" y="0"/>
                </a:moveTo>
                <a:lnTo>
                  <a:pt x="0" y="4522762"/>
                </a:lnTo>
              </a:path>
            </a:pathLst>
          </a:custGeom>
          <a:ln w="6350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099309"/>
              </p:ext>
            </p:extLst>
          </p:nvPr>
        </p:nvGraphicFramePr>
        <p:xfrm>
          <a:off x="-398" y="1290827"/>
          <a:ext cx="9912983" cy="5548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095"/>
                <a:gridCol w="997584"/>
                <a:gridCol w="986789"/>
                <a:gridCol w="982345"/>
                <a:gridCol w="991870"/>
                <a:gridCol w="1010285"/>
                <a:gridCol w="982345"/>
                <a:gridCol w="948690"/>
                <a:gridCol w="34290"/>
                <a:gridCol w="982345"/>
                <a:gridCol w="982345"/>
              </a:tblGrid>
              <a:tr h="543560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05757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4471C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74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</a:tr>
              <a:tr h="78569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49448">
                <a:tc>
                  <a:txBody>
                    <a:bodyPr/>
                    <a:lstStyle/>
                    <a:p>
                      <a:pPr marL="89535" marR="1206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51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64514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8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0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64515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8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0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64642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8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88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0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153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64514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8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0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167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485317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8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1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15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6350">
                      <a:solidFill>
                        <a:srgbClr val="EC7C30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solidFill>
                      <a:srgbClr val="FF0000"/>
                    </a:solidFill>
                  </a:tcPr>
                </a:tc>
              </a:tr>
              <a:tr h="78327"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R w="6350">
                      <a:solidFill>
                        <a:srgbClr val="EC7C30"/>
                      </a:solidFill>
                      <a:prstDash val="solid"/>
                    </a:lnR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EC7C30"/>
                      </a:solidFill>
                      <a:prstDash val="solid"/>
                    </a:lnL>
                    <a:lnB w="6350">
                      <a:solidFill>
                        <a:srgbClr val="EC7C3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525849">
                <a:tc>
                  <a:txBody>
                    <a:bodyPr/>
                    <a:lstStyle/>
                    <a:p>
                      <a:pPr marL="89535" marR="12065">
                        <a:lnSpc>
                          <a:spcPts val="179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3175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4930" marR="21590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111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2105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EC7C30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EC7C30"/>
                      </a:solidFill>
                      <a:prstDash val="solid"/>
                    </a:lnT>
                  </a:tcPr>
                </a:tc>
              </a:tr>
              <a:tr h="523339">
                <a:tc>
                  <a:txBody>
                    <a:bodyPr/>
                    <a:lstStyle/>
                    <a:p>
                      <a:pPr marL="89535">
                        <a:lnSpc>
                          <a:spcPts val="2100"/>
                        </a:lnSpc>
                        <a:tabLst>
                          <a:tab pos="92773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6	</a:t>
                      </a:r>
                      <a:r>
                        <a:rPr sz="1800" baseline="-13888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 baseline="-13888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175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225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00" spc="-337" baseline="9259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00" spc="-225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Ju</a:t>
                      </a:r>
                      <a:r>
                        <a:rPr sz="2700" spc="-337" baseline="9259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200" spc="-225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ne</a:t>
                      </a:r>
                      <a:r>
                        <a:rPr sz="1200" spc="-215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2018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21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2700" spc="-7" baseline="9259" dirty="0" smtClean="0">
                          <a:latin typeface="Calibri"/>
                          <a:cs typeface="Calibri"/>
                        </a:rPr>
                        <a:t>3</a:t>
                      </a:r>
                      <a:r>
                        <a:rPr sz="2700" spc="-712" baseline="9259" dirty="0" smtClean="0">
                          <a:latin typeface="Calibri"/>
                          <a:cs typeface="Calibri"/>
                        </a:rPr>
                        <a:t>2</a:t>
                      </a:r>
                      <a:r>
                        <a:rPr sz="1200" dirty="0" smtClean="0">
                          <a:solidFill>
                            <a:srgbClr val="888888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31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4471C4"/>
                      </a:solidFill>
                      <a:prstDash val="solid"/>
                    </a:lnL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3175">
                      <a:solidFill>
                        <a:srgbClr val="4471C4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849883"/>
              </p:ext>
            </p:extLst>
          </p:nvPr>
        </p:nvGraphicFramePr>
        <p:xfrm>
          <a:off x="10668000" y="641604"/>
          <a:ext cx="683260" cy="5928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60"/>
              </a:tblGrid>
              <a:tr h="368363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23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56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65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09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37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66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41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6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87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68223">
                <a:tc>
                  <a:txBody>
                    <a:bodyPr/>
                    <a:lstStyle/>
                    <a:p>
                      <a:pPr marL="89535">
                        <a:lnSpc>
                          <a:spcPts val="1875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536A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434975">
                        <a:lnSpc>
                          <a:spcPts val="670"/>
                        </a:lnSpc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70263" y="228041"/>
            <a:ext cx="2603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192 </a:t>
            </a:r>
            <a:r>
              <a:rPr sz="2200" spc="-25" dirty="0">
                <a:solidFill>
                  <a:srgbClr val="006FC0"/>
                </a:solidFill>
                <a:latin typeface="Calibri"/>
                <a:cs typeface="Calibri"/>
              </a:rPr>
              <a:t>Value </a:t>
            </a:r>
            <a:r>
              <a:rPr sz="2200" spc="-5" dirty="0">
                <a:solidFill>
                  <a:srgbClr val="006FC0"/>
                </a:solidFill>
                <a:latin typeface="Calibri"/>
                <a:cs typeface="Calibri"/>
              </a:rPr>
              <a:t>Input</a:t>
            </a:r>
            <a:r>
              <a:rPr sz="22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200" spc="-30" dirty="0">
                <a:solidFill>
                  <a:srgbClr val="006FC0"/>
                </a:solidFill>
                <a:latin typeface="Calibri"/>
                <a:cs typeface="Calibri"/>
              </a:rPr>
              <a:t>Vector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>
          <a:xfrm>
            <a:off x="4267200" y="6588670"/>
            <a:ext cx="3935095" cy="177800"/>
          </a:xfrm>
        </p:spPr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>
          <a:xfrm>
            <a:off x="11277600" y="6643014"/>
            <a:ext cx="206375" cy="177800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0433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9431" y="1664207"/>
            <a:ext cx="1887220" cy="1850389"/>
          </a:xfrm>
          <a:custGeom>
            <a:avLst/>
            <a:gdLst/>
            <a:ahLst/>
            <a:cxnLst/>
            <a:rect l="l" t="t" r="r" b="b"/>
            <a:pathLst>
              <a:path w="1887220" h="1850389">
                <a:moveTo>
                  <a:pt x="0" y="1850136"/>
                </a:moveTo>
                <a:lnTo>
                  <a:pt x="1886712" y="1850136"/>
                </a:lnTo>
                <a:lnTo>
                  <a:pt x="1886712" y="0"/>
                </a:lnTo>
                <a:lnTo>
                  <a:pt x="0" y="0"/>
                </a:lnTo>
                <a:lnTo>
                  <a:pt x="0" y="1850136"/>
                </a:lnTo>
                <a:close/>
              </a:path>
            </a:pathLst>
          </a:custGeom>
          <a:ln w="1219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732" y="1749551"/>
            <a:ext cx="1772920" cy="1765300"/>
          </a:xfrm>
          <a:custGeom>
            <a:avLst/>
            <a:gdLst/>
            <a:ahLst/>
            <a:cxnLst/>
            <a:rect l="l" t="t" r="r" b="b"/>
            <a:pathLst>
              <a:path w="1772920" h="1765300">
                <a:moveTo>
                  <a:pt x="0" y="1764792"/>
                </a:moveTo>
                <a:lnTo>
                  <a:pt x="1772412" y="1764792"/>
                </a:lnTo>
                <a:lnTo>
                  <a:pt x="1772412" y="0"/>
                </a:lnTo>
                <a:lnTo>
                  <a:pt x="0" y="0"/>
                </a:lnTo>
                <a:lnTo>
                  <a:pt x="0" y="176479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3732" y="1749551"/>
            <a:ext cx="1772920" cy="1765300"/>
          </a:xfrm>
          <a:custGeom>
            <a:avLst/>
            <a:gdLst/>
            <a:ahLst/>
            <a:cxnLst/>
            <a:rect l="l" t="t" r="r" b="b"/>
            <a:pathLst>
              <a:path w="1772920" h="1765300">
                <a:moveTo>
                  <a:pt x="0" y="1764792"/>
                </a:moveTo>
                <a:lnTo>
                  <a:pt x="1772412" y="1764792"/>
                </a:lnTo>
                <a:lnTo>
                  <a:pt x="1772412" y="0"/>
                </a:lnTo>
                <a:lnTo>
                  <a:pt x="0" y="0"/>
                </a:lnTo>
                <a:lnTo>
                  <a:pt x="0" y="1764792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683" y="1110995"/>
            <a:ext cx="4774691" cy="490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34639" y="419176"/>
            <a:ext cx="4979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Detecting </a:t>
            </a:r>
            <a:r>
              <a:rPr sz="4000" spc="-60" dirty="0"/>
              <a:t>Vertical</a:t>
            </a:r>
            <a:r>
              <a:rPr sz="4000" spc="-90" dirty="0"/>
              <a:t> </a:t>
            </a:r>
            <a:r>
              <a:rPr sz="4000" spc="-5" dirty="0"/>
              <a:t>edges</a:t>
            </a:r>
            <a:endParaRPr sz="400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789676" y="2968751"/>
          <a:ext cx="2308860" cy="163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350"/>
                <a:gridCol w="771525"/>
                <a:gridCol w="768985"/>
              </a:tblGrid>
              <a:tr h="54324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4336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339334" y="353237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*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979407" y="2769107"/>
          <a:ext cx="2863850" cy="2067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375"/>
                <a:gridCol w="717550"/>
                <a:gridCol w="717550"/>
                <a:gridCol w="714375"/>
              </a:tblGrid>
              <a:tr h="51549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-5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8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5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552180" y="3297428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9575" y="2411729"/>
            <a:ext cx="176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Convolution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01359" y="4966208"/>
            <a:ext cx="2395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3X3 </a:t>
            </a:r>
            <a:r>
              <a:rPr sz="3200" spc="-10" dirty="0">
                <a:latin typeface="Calibri"/>
                <a:cs typeface="Calibri"/>
              </a:rPr>
              <a:t>Filter</a:t>
            </a:r>
            <a:r>
              <a:rPr sz="3200" spc="-65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(fXf)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2702" y="5267705"/>
            <a:ext cx="15595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(n-f+1)X(n-f+1)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6469" y="5903163"/>
            <a:ext cx="210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6X6 </a:t>
            </a:r>
            <a:r>
              <a:rPr sz="2400" spc="-5" dirty="0">
                <a:latin typeface="Calibri"/>
                <a:cs typeface="Calibri"/>
              </a:rPr>
              <a:t>Matrix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(nXn)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49</a:t>
            </a:fld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753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0" dirty="0">
                <a:latin typeface="Calibri Light"/>
                <a:cs typeface="Calibri Light"/>
              </a:rPr>
              <a:t>Objectives </a:t>
            </a:r>
            <a:r>
              <a:rPr sz="4400" b="0" dirty="0">
                <a:latin typeface="Calibri Light"/>
                <a:cs typeface="Calibri Light"/>
              </a:rPr>
              <a:t>and</a:t>
            </a:r>
            <a:r>
              <a:rPr sz="4400" b="0" spc="-40" dirty="0">
                <a:latin typeface="Calibri Light"/>
                <a:cs typeface="Calibri Light"/>
              </a:rPr>
              <a:t> </a:t>
            </a:r>
            <a:r>
              <a:rPr sz="4400" b="0" spc="-15" dirty="0">
                <a:latin typeface="Calibri Light"/>
                <a:cs typeface="Calibri Light"/>
              </a:rPr>
              <a:t>Outcomes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1663" y="610362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6800" y="459181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800" y="3040379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6403" y="1536191"/>
            <a:ext cx="6637020" cy="1578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872" y="2007120"/>
            <a:ext cx="5120640" cy="765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8888" y="1578863"/>
            <a:ext cx="6516623" cy="145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8888" y="1578863"/>
            <a:ext cx="6517005" cy="1460500"/>
          </a:xfrm>
          <a:custGeom>
            <a:avLst/>
            <a:gdLst/>
            <a:ahLst/>
            <a:cxnLst/>
            <a:rect l="l" t="t" r="r" b="b"/>
            <a:pathLst>
              <a:path w="6517005" h="1460500">
                <a:moveTo>
                  <a:pt x="243382" y="0"/>
                </a:moveTo>
                <a:lnTo>
                  <a:pt x="6273292" y="0"/>
                </a:lnTo>
                <a:lnTo>
                  <a:pt x="6322325" y="4944"/>
                </a:lnTo>
                <a:lnTo>
                  <a:pt x="6367998" y="19125"/>
                </a:lnTo>
                <a:lnTo>
                  <a:pt x="6409331" y="41563"/>
                </a:lnTo>
                <a:lnTo>
                  <a:pt x="6445345" y="71278"/>
                </a:lnTo>
                <a:lnTo>
                  <a:pt x="6475060" y="107292"/>
                </a:lnTo>
                <a:lnTo>
                  <a:pt x="6497498" y="148625"/>
                </a:lnTo>
                <a:lnTo>
                  <a:pt x="6511679" y="194298"/>
                </a:lnTo>
                <a:lnTo>
                  <a:pt x="6516623" y="243332"/>
                </a:lnTo>
                <a:lnTo>
                  <a:pt x="6516623" y="1459991"/>
                </a:lnTo>
                <a:lnTo>
                  <a:pt x="0" y="1459991"/>
                </a:lnTo>
                <a:lnTo>
                  <a:pt x="0" y="243332"/>
                </a:lnTo>
                <a:lnTo>
                  <a:pt x="4944" y="194298"/>
                </a:lnTo>
                <a:lnTo>
                  <a:pt x="19126" y="148625"/>
                </a:lnTo>
                <a:lnTo>
                  <a:pt x="41565" y="107292"/>
                </a:lnTo>
                <a:lnTo>
                  <a:pt x="71285" y="71278"/>
                </a:lnTo>
                <a:lnTo>
                  <a:pt x="107305" y="41563"/>
                </a:lnTo>
                <a:lnTo>
                  <a:pt x="148647" y="19125"/>
                </a:lnTo>
                <a:lnTo>
                  <a:pt x="194332" y="4944"/>
                </a:lnTo>
                <a:lnTo>
                  <a:pt x="243382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3840" y="2112645"/>
            <a:ext cx="4660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Knowledge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deep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concepts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2416" y="3090672"/>
            <a:ext cx="6452616" cy="1578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6883" y="3393947"/>
            <a:ext cx="6585204" cy="1100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4900" y="3133344"/>
            <a:ext cx="6332220" cy="1459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4900" y="3133344"/>
            <a:ext cx="6332220" cy="1460500"/>
          </a:xfrm>
          <a:custGeom>
            <a:avLst/>
            <a:gdLst/>
            <a:ahLst/>
            <a:cxnLst/>
            <a:rect l="l" t="t" r="r" b="b"/>
            <a:pathLst>
              <a:path w="6332220" h="1460500">
                <a:moveTo>
                  <a:pt x="243331" y="0"/>
                </a:moveTo>
                <a:lnTo>
                  <a:pt x="6088888" y="0"/>
                </a:lnTo>
                <a:lnTo>
                  <a:pt x="6137921" y="4944"/>
                </a:lnTo>
                <a:lnTo>
                  <a:pt x="6183594" y="19125"/>
                </a:lnTo>
                <a:lnTo>
                  <a:pt x="6224927" y="41563"/>
                </a:lnTo>
                <a:lnTo>
                  <a:pt x="6260941" y="71278"/>
                </a:lnTo>
                <a:lnTo>
                  <a:pt x="6290656" y="107292"/>
                </a:lnTo>
                <a:lnTo>
                  <a:pt x="6313094" y="148625"/>
                </a:lnTo>
                <a:lnTo>
                  <a:pt x="6327275" y="194298"/>
                </a:lnTo>
                <a:lnTo>
                  <a:pt x="6332220" y="243331"/>
                </a:lnTo>
                <a:lnTo>
                  <a:pt x="6332220" y="1459991"/>
                </a:lnTo>
                <a:lnTo>
                  <a:pt x="0" y="1459991"/>
                </a:lnTo>
                <a:lnTo>
                  <a:pt x="0" y="243331"/>
                </a:lnTo>
                <a:lnTo>
                  <a:pt x="4944" y="194298"/>
                </a:lnTo>
                <a:lnTo>
                  <a:pt x="19125" y="148625"/>
                </a:lnTo>
                <a:lnTo>
                  <a:pt x="41563" y="107292"/>
                </a:lnTo>
                <a:lnTo>
                  <a:pt x="71278" y="71278"/>
                </a:lnTo>
                <a:lnTo>
                  <a:pt x="107292" y="41563"/>
                </a:lnTo>
                <a:lnTo>
                  <a:pt x="148625" y="19125"/>
                </a:lnTo>
                <a:lnTo>
                  <a:pt x="194298" y="4944"/>
                </a:lnTo>
                <a:lnTo>
                  <a:pt x="243331" y="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20971" y="3500120"/>
            <a:ext cx="311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6475" algn="l"/>
                <a:tab pos="1464945" algn="l"/>
                <a:tab pos="268541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tuning	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mp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	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9243" y="3500120"/>
            <a:ext cx="2838450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  <a:tabLst>
                <a:tab pos="492125" algn="l"/>
                <a:tab pos="1365885" algn="l"/>
              </a:tabLst>
            </a:pPr>
            <a:r>
              <a:rPr sz="2400" spc="-2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	apply	app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opri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accuracy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1936" y="4602479"/>
            <a:ext cx="6527292" cy="1577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44880" y="5073396"/>
            <a:ext cx="5612892" cy="765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4419" y="4645152"/>
            <a:ext cx="6406896" cy="14584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4419" y="4645152"/>
            <a:ext cx="6407150" cy="1458595"/>
          </a:xfrm>
          <a:custGeom>
            <a:avLst/>
            <a:gdLst/>
            <a:ahLst/>
            <a:cxnLst/>
            <a:rect l="l" t="t" r="r" b="b"/>
            <a:pathLst>
              <a:path w="6407150" h="1458595">
                <a:moveTo>
                  <a:pt x="243078" y="0"/>
                </a:moveTo>
                <a:lnTo>
                  <a:pt x="6163818" y="0"/>
                </a:lnTo>
                <a:lnTo>
                  <a:pt x="6212804" y="4938"/>
                </a:lnTo>
                <a:lnTo>
                  <a:pt x="6258431" y="19103"/>
                </a:lnTo>
                <a:lnTo>
                  <a:pt x="6299721" y="41516"/>
                </a:lnTo>
                <a:lnTo>
                  <a:pt x="6335696" y="71199"/>
                </a:lnTo>
                <a:lnTo>
                  <a:pt x="6365379" y="107174"/>
                </a:lnTo>
                <a:lnTo>
                  <a:pt x="6387792" y="148464"/>
                </a:lnTo>
                <a:lnTo>
                  <a:pt x="6401957" y="194091"/>
                </a:lnTo>
                <a:lnTo>
                  <a:pt x="6406896" y="243078"/>
                </a:lnTo>
                <a:lnTo>
                  <a:pt x="6406896" y="1458468"/>
                </a:lnTo>
                <a:lnTo>
                  <a:pt x="0" y="1458468"/>
                </a:lnTo>
                <a:lnTo>
                  <a:pt x="0" y="243078"/>
                </a:lnTo>
                <a:lnTo>
                  <a:pt x="4939" y="194091"/>
                </a:lnTo>
                <a:lnTo>
                  <a:pt x="19105" y="148464"/>
                </a:lnTo>
                <a:lnTo>
                  <a:pt x="41519" y="107174"/>
                </a:lnTo>
                <a:lnTo>
                  <a:pt x="71204" y="71199"/>
                </a:lnTo>
                <a:lnTo>
                  <a:pt x="107180" y="41516"/>
                </a:lnTo>
                <a:lnTo>
                  <a:pt x="148470" y="19103"/>
                </a:lnTo>
                <a:lnTo>
                  <a:pt x="194095" y="4938"/>
                </a:lnTo>
                <a:lnTo>
                  <a:pt x="243078" y="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78458" y="5179009"/>
            <a:ext cx="51523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enable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develop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r>
              <a:rPr sz="2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projects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6367" y="162612"/>
            <a:ext cx="2547080" cy="19405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15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654" y="594359"/>
            <a:ext cx="7800037" cy="4730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79234" y="1475232"/>
            <a:ext cx="3026837" cy="3166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4268" y="5324855"/>
            <a:ext cx="1420951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6202" y="5324855"/>
            <a:ext cx="1323545" cy="1289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6783" y="5376671"/>
            <a:ext cx="1208124" cy="1185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2272" y="381381"/>
            <a:ext cx="3998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Detecting </a:t>
            </a:r>
            <a:r>
              <a:rPr sz="3200" spc="-45" dirty="0"/>
              <a:t>Vertical</a:t>
            </a:r>
            <a:r>
              <a:rPr sz="3200" spc="-120" dirty="0"/>
              <a:t> </a:t>
            </a:r>
            <a:r>
              <a:rPr sz="3200" dirty="0"/>
              <a:t>edges</a:t>
            </a:r>
            <a:endParaRPr sz="32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50</a:t>
            </a:fld>
            <a:endParaRPr lang="en-IN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61160" y="1824227"/>
          <a:ext cx="1751328" cy="1548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525"/>
                <a:gridCol w="623569"/>
                <a:gridCol w="610234"/>
              </a:tblGrid>
              <a:tr h="515683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5048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583816" y="3519881"/>
            <a:ext cx="2065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Horizontal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46320" y="1851660"/>
          <a:ext cx="1751964" cy="15488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/>
                <a:gridCol w="586105"/>
                <a:gridCol w="582929"/>
              </a:tblGrid>
              <a:tr h="51561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511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168900" y="3519881"/>
            <a:ext cx="1457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Sobel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61147" y="1908048"/>
          <a:ext cx="1751964" cy="1366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/>
                <a:gridCol w="586105"/>
                <a:gridCol w="582929"/>
              </a:tblGrid>
              <a:tr h="45402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478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-3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030082" y="3519881"/>
            <a:ext cx="1576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Schorr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52188" y="4639055"/>
          <a:ext cx="2083434" cy="14593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145"/>
                <a:gridCol w="704849"/>
                <a:gridCol w="726440"/>
              </a:tblGrid>
              <a:tr h="48558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1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2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3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88378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4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5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6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85355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7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8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2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spc="-7" baseline="-20833" dirty="0">
                          <a:latin typeface="Calibri"/>
                          <a:cs typeface="Calibri"/>
                        </a:rPr>
                        <a:t>9</a:t>
                      </a:r>
                      <a:endParaRPr sz="2400" baseline="-20833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3187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Filter</a:t>
            </a:r>
            <a:r>
              <a:rPr spc="-155" dirty="0"/>
              <a:t> </a:t>
            </a:r>
            <a:r>
              <a:rPr spc="-50" dirty="0"/>
              <a:t>Weights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6939" y="6427114"/>
            <a:ext cx="843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 June</a:t>
            </a:r>
            <a:r>
              <a:rPr sz="1200" spc="-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6442" y="4669028"/>
            <a:ext cx="39312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Convolutional Neural</a:t>
            </a:r>
            <a:r>
              <a:rPr sz="2400" spc="-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Networks  automatically estimates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the  </a:t>
            </a:r>
            <a:r>
              <a:rPr sz="2400" spc="-5" dirty="0">
                <a:solidFill>
                  <a:srgbClr val="001F5F"/>
                </a:solidFill>
                <a:latin typeface="Times New Roman"/>
                <a:cs typeface="Times New Roman"/>
              </a:rPr>
              <a:t>weights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of the</a:t>
            </a:r>
            <a:r>
              <a:rPr sz="2400" spc="-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filter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51</a:t>
            </a:fld>
            <a:endParaRPr lang="en-I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9323" y="1942623"/>
            <a:ext cx="5600039" cy="2411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6939" y="6584391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/2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97678" y="588010"/>
            <a:ext cx="3004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More</a:t>
            </a:r>
            <a:r>
              <a:rPr sz="4000" spc="-70" dirty="0"/>
              <a:t> </a:t>
            </a:r>
            <a:r>
              <a:rPr sz="4000" dirty="0"/>
              <a:t>Intuition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486155" y="2038747"/>
            <a:ext cx="4886701" cy="3057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52</a:t>
            </a:fld>
            <a:endParaRPr lang="en-IN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8896" y="690499"/>
            <a:ext cx="30695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Interpretation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125" y="1608201"/>
            <a:ext cx="8545830" cy="1409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Convolution is just another way of </a:t>
            </a:r>
            <a:r>
              <a:rPr sz="2000" spc="-5" dirty="0">
                <a:latin typeface="Times New Roman"/>
                <a:cs typeface="Times New Roman"/>
              </a:rPr>
              <a:t>computing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20" dirty="0">
                <a:latin typeface="Times New Roman"/>
                <a:cs typeface="Times New Roman"/>
              </a:rPr>
              <a:t>W</a:t>
            </a:r>
            <a:r>
              <a:rPr sz="1950" spc="30" baseline="25641" dirty="0">
                <a:latin typeface="Times New Roman"/>
                <a:cs typeface="Times New Roman"/>
              </a:rPr>
              <a:t>T</a:t>
            </a:r>
            <a:r>
              <a:rPr sz="2000" spc="2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38100">
              <a:lnSpc>
                <a:spcPts val="2280"/>
              </a:lnSpc>
              <a:spcBef>
                <a:spcPts val="1395"/>
              </a:spcBef>
            </a:pPr>
            <a:r>
              <a:rPr sz="2000" dirty="0">
                <a:latin typeface="Times New Roman"/>
                <a:cs typeface="Times New Roman"/>
              </a:rPr>
              <a:t>In CNN, </a:t>
            </a:r>
            <a:r>
              <a:rPr sz="2000" b="1" dirty="0">
                <a:latin typeface="Times New Roman"/>
                <a:cs typeface="Times New Roman"/>
              </a:rPr>
              <a:t>input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b="1" dirty="0">
                <a:latin typeface="Times New Roman"/>
                <a:cs typeface="Times New Roman"/>
              </a:rPr>
              <a:t>image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kernel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b="1" dirty="0">
                <a:latin typeface="Times New Roman"/>
                <a:cs typeface="Times New Roman"/>
              </a:rPr>
              <a:t>convolution filter </a:t>
            </a:r>
            <a:r>
              <a:rPr sz="2000" dirty="0">
                <a:latin typeface="Times New Roman"/>
                <a:cs typeface="Times New Roman"/>
              </a:rPr>
              <a:t>to be learned, </a:t>
            </a:r>
            <a:r>
              <a:rPr sz="2000" b="1" spc="-5" dirty="0">
                <a:latin typeface="Times New Roman"/>
                <a:cs typeface="Times New Roman"/>
              </a:rPr>
              <a:t>response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38100">
              <a:lnSpc>
                <a:spcPts val="2280"/>
              </a:lnSpc>
            </a:pPr>
            <a:r>
              <a:rPr sz="2000" b="1" spc="-5" dirty="0">
                <a:latin typeface="Times New Roman"/>
                <a:cs typeface="Times New Roman"/>
              </a:rPr>
              <a:t>feature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map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19173" y="2868405"/>
            <a:ext cx="6093861" cy="34969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39" y="6465214"/>
            <a:ext cx="8439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 June</a:t>
            </a:r>
            <a:r>
              <a:rPr sz="1200" spc="-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53</a:t>
            </a:fld>
            <a:endParaRPr lang="en-I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1861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Paddi</a:t>
            </a:r>
            <a:r>
              <a:rPr spc="5" dirty="0"/>
              <a:t>n</a:t>
            </a:r>
            <a:r>
              <a:rPr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324" y="1651762"/>
            <a:ext cx="7771765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Padding is </a:t>
            </a:r>
            <a:r>
              <a:rPr sz="2400" dirty="0">
                <a:latin typeface="Times New Roman"/>
                <a:cs typeface="Times New Roman"/>
              </a:rPr>
              <a:t>used to preserve the original </a:t>
            </a:r>
            <a:r>
              <a:rPr sz="2400" spc="-5" dirty="0">
                <a:latin typeface="Times New Roman"/>
                <a:cs typeface="Times New Roman"/>
              </a:rPr>
              <a:t>dimensions </a:t>
            </a:r>
            <a:r>
              <a:rPr sz="2400" dirty="0">
                <a:latin typeface="Times New Roman"/>
                <a:cs typeface="Times New Roman"/>
              </a:rPr>
              <a:t>of the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  Zeros are added to outside of the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zero layers depend upon the size of the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kernel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32814" y="3967116"/>
            <a:ext cx="1479900" cy="1400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09331" y="5847689"/>
            <a:ext cx="375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5X5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07870" y="5923584"/>
            <a:ext cx="1783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5X5 </a:t>
            </a:r>
            <a:r>
              <a:rPr sz="1800" spc="-5" dirty="0">
                <a:latin typeface="Calibri"/>
                <a:cs typeface="Calibri"/>
              </a:rPr>
              <a:t>(with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padding)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2120" y="3360461"/>
            <a:ext cx="2633472" cy="2561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21693" y="3667231"/>
            <a:ext cx="1853599" cy="1940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6465214"/>
            <a:ext cx="8439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 June</a:t>
            </a:r>
            <a:r>
              <a:rPr sz="1200" spc="-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54</a:t>
            </a:fld>
            <a:endParaRPr lang="en-I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66572" y="1461388"/>
          <a:ext cx="4181471" cy="2968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970"/>
                <a:gridCol w="518795"/>
                <a:gridCol w="518795"/>
                <a:gridCol w="518794"/>
                <a:gridCol w="518794"/>
                <a:gridCol w="518794"/>
                <a:gridCol w="530859"/>
                <a:gridCol w="534670"/>
              </a:tblGrid>
              <a:tr h="3705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680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68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82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55091" y="4839080"/>
            <a:ext cx="3473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175" algn="l"/>
              </a:tabLst>
            </a:pPr>
            <a:r>
              <a:rPr sz="2400" spc="-5" dirty="0">
                <a:latin typeface="Calibri"/>
                <a:cs typeface="Calibri"/>
              </a:rPr>
              <a:t>nXn	</a:t>
            </a:r>
            <a:r>
              <a:rPr sz="2400" dirty="0">
                <a:latin typeface="Calibri"/>
                <a:cs typeface="Calibri"/>
              </a:rPr>
              <a:t>6X6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8X8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Padding=1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54267" y="2474976"/>
          <a:ext cx="1889760" cy="1106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650"/>
                <a:gridCol w="631825"/>
                <a:gridCol w="629285"/>
              </a:tblGrid>
              <a:tr h="368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19140" y="288810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*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9455" y="296646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029700" y="2019300"/>
          <a:ext cx="2539363" cy="2219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/>
                <a:gridCol w="424180"/>
                <a:gridCol w="424179"/>
                <a:gridCol w="424180"/>
                <a:gridCol w="424180"/>
                <a:gridCol w="421639"/>
              </a:tblGrid>
              <a:tr h="3870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solidFill>
                      <a:srgbClr val="4471C4"/>
                    </a:solidFill>
                  </a:tcPr>
                </a:tc>
              </a:tr>
              <a:tr h="351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68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433309" y="4567504"/>
            <a:ext cx="420306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(n-f+1)X(n-f+1)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(n+2p-f+1)X(n+2p-f+1)</a:t>
            </a:r>
            <a:endParaRPr sz="20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000" spc="-25" dirty="0">
                <a:latin typeface="Calibri"/>
                <a:cs typeface="Calibri"/>
              </a:rPr>
              <a:t>Valid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same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8953" y="3998721"/>
            <a:ext cx="860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9730" algn="l"/>
              </a:tabLst>
            </a:pPr>
            <a:r>
              <a:rPr sz="2400" dirty="0">
                <a:latin typeface="Calibri"/>
                <a:cs typeface="Calibri"/>
              </a:rPr>
              <a:t>f	3X3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8611" y="6068059"/>
            <a:ext cx="10267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Strid</a:t>
            </a:r>
            <a:r>
              <a:rPr sz="2400" spc="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=s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8429" y="6040018"/>
            <a:ext cx="634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Floor(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09841" y="6233363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16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98030" y="5959246"/>
            <a:ext cx="75946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55" dirty="0">
                <a:latin typeface="Cambria Math"/>
                <a:cs typeface="Cambria Math"/>
              </a:rPr>
              <a:t>𝑛+2𝑝−𝑓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9593" y="6236614"/>
            <a:ext cx="11557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80" dirty="0">
                <a:latin typeface="Cambria Math"/>
                <a:cs typeface="Cambria Math"/>
              </a:rPr>
              <a:t>𝑠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2288" y="6040018"/>
            <a:ext cx="1348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+ 1)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𝑋</a:t>
            </a:r>
            <a:r>
              <a:rPr sz="2000" spc="-5" dirty="0">
                <a:latin typeface="Calibri"/>
                <a:cs typeface="Calibri"/>
              </a:rPr>
              <a:t>Floor(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67825" y="6248400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16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56268" y="5959246"/>
            <a:ext cx="1030732" cy="23788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225" dirty="0">
                <a:latin typeface="Cambria Math"/>
                <a:cs typeface="Cambria Math"/>
              </a:rPr>
              <a:t>𝑛</a:t>
            </a:r>
            <a:r>
              <a:rPr sz="1450" spc="-20" dirty="0">
                <a:latin typeface="Cambria Math"/>
                <a:cs typeface="Cambria Math"/>
              </a:rPr>
              <a:t>+</a:t>
            </a:r>
            <a:r>
              <a:rPr sz="1450" spc="40" dirty="0">
                <a:latin typeface="Cambria Math"/>
                <a:cs typeface="Cambria Math"/>
              </a:rPr>
              <a:t>2</a:t>
            </a:r>
            <a:r>
              <a:rPr sz="1450" spc="210" dirty="0">
                <a:latin typeface="Cambria Math"/>
                <a:cs typeface="Cambria Math"/>
              </a:rPr>
              <a:t>𝑝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145" dirty="0">
                <a:latin typeface="Cambria Math"/>
                <a:cs typeface="Cambria Math"/>
              </a:rPr>
              <a:t>𝑓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77831" y="6236614"/>
            <a:ext cx="11557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80" dirty="0">
                <a:latin typeface="Cambria Math"/>
                <a:cs typeface="Cambria Math"/>
              </a:rPr>
              <a:t>𝑠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50526" y="6040018"/>
            <a:ext cx="520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932679" y="489280"/>
            <a:ext cx="1861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Paddi</a:t>
            </a:r>
            <a:r>
              <a:rPr spc="5" dirty="0"/>
              <a:t>n</a:t>
            </a:r>
            <a:r>
              <a:rPr dirty="0"/>
              <a:t>g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55</a:t>
            </a:fld>
            <a:endParaRPr lang="en-I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427114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/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5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/2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81929" y="479882"/>
            <a:ext cx="13620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Stride</a:t>
            </a:r>
          </a:p>
        </p:txBody>
      </p:sp>
      <p:sp>
        <p:nvSpPr>
          <p:cNvPr id="6" name="object 6"/>
          <p:cNvSpPr/>
          <p:nvPr/>
        </p:nvSpPr>
        <p:spPr>
          <a:xfrm>
            <a:off x="635508" y="1114044"/>
            <a:ext cx="4773168" cy="490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625084" y="2747772"/>
          <a:ext cx="2307589" cy="16327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350"/>
                <a:gridCol w="770890"/>
                <a:gridCol w="768349"/>
              </a:tblGrid>
              <a:tr h="54356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43051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800" spc="-5" dirty="0">
                          <a:latin typeface="Calibri"/>
                          <a:cs typeface="Calibri"/>
                        </a:rPr>
                        <a:t>-1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182489" y="5759297"/>
            <a:ext cx="2956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75385" algn="l"/>
                <a:tab pos="2308860" algn="l"/>
              </a:tabLst>
            </a:pPr>
            <a:r>
              <a:rPr sz="2400" spc="-5" dirty="0">
                <a:latin typeface="Calibri"/>
                <a:cs typeface="Calibri"/>
              </a:rPr>
              <a:t>Stride=s	(3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Here)	</a:t>
            </a:r>
            <a:r>
              <a:rPr sz="3000" spc="-7" baseline="19444" dirty="0">
                <a:latin typeface="Calibri"/>
                <a:cs typeface="Calibri"/>
              </a:rPr>
              <a:t>Floor(</a:t>
            </a:r>
            <a:endParaRPr sz="3000" baseline="1944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00441" y="5916688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16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88883" y="5642559"/>
            <a:ext cx="978917" cy="23788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225" dirty="0">
                <a:latin typeface="Cambria Math"/>
                <a:cs typeface="Cambria Math"/>
              </a:rPr>
              <a:t>𝑛</a:t>
            </a:r>
            <a:r>
              <a:rPr sz="1450" spc="-20" dirty="0">
                <a:latin typeface="Cambria Math"/>
                <a:cs typeface="Cambria Math"/>
              </a:rPr>
              <a:t>+</a:t>
            </a:r>
            <a:r>
              <a:rPr sz="1450" spc="40" dirty="0">
                <a:latin typeface="Cambria Math"/>
                <a:cs typeface="Cambria Math"/>
              </a:rPr>
              <a:t>2</a:t>
            </a:r>
            <a:r>
              <a:rPr sz="1450" spc="210" dirty="0">
                <a:latin typeface="Cambria Math"/>
                <a:cs typeface="Cambria Math"/>
              </a:rPr>
              <a:t>𝑝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145" dirty="0">
                <a:latin typeface="Cambria Math"/>
                <a:cs typeface="Cambria Math"/>
              </a:rPr>
              <a:t>𝑓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10447" y="5919927"/>
            <a:ext cx="11557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80" dirty="0">
                <a:latin typeface="Cambria Math"/>
                <a:cs typeface="Cambria Math"/>
              </a:rPr>
              <a:t>𝑠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888" y="5723331"/>
            <a:ext cx="13481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+ 1)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spc="-5" dirty="0">
                <a:latin typeface="Cambria Math"/>
                <a:cs typeface="Cambria Math"/>
              </a:rPr>
              <a:t>𝑋</a:t>
            </a:r>
            <a:r>
              <a:rPr sz="2000" spc="-5" dirty="0">
                <a:latin typeface="Calibri"/>
                <a:cs typeface="Calibri"/>
              </a:rPr>
              <a:t>Floor(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258425" y="5916688"/>
            <a:ext cx="737870" cy="0"/>
          </a:xfrm>
          <a:custGeom>
            <a:avLst/>
            <a:gdLst/>
            <a:ahLst/>
            <a:cxnLst/>
            <a:rect l="l" t="t" r="r" b="b"/>
            <a:pathLst>
              <a:path w="737870">
                <a:moveTo>
                  <a:pt x="0" y="0"/>
                </a:moveTo>
                <a:lnTo>
                  <a:pt x="737616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47121" y="5642559"/>
            <a:ext cx="1314070" cy="23788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225" dirty="0">
                <a:latin typeface="Cambria Math"/>
                <a:cs typeface="Cambria Math"/>
              </a:rPr>
              <a:t>𝑛</a:t>
            </a:r>
            <a:r>
              <a:rPr sz="1450" spc="-20" dirty="0">
                <a:latin typeface="Cambria Math"/>
                <a:cs typeface="Cambria Math"/>
              </a:rPr>
              <a:t>+</a:t>
            </a:r>
            <a:r>
              <a:rPr sz="1450" spc="40" dirty="0">
                <a:latin typeface="Cambria Math"/>
                <a:cs typeface="Cambria Math"/>
              </a:rPr>
              <a:t>2</a:t>
            </a:r>
            <a:r>
              <a:rPr sz="1450" spc="210" dirty="0">
                <a:latin typeface="Cambria Math"/>
                <a:cs typeface="Cambria Math"/>
              </a:rPr>
              <a:t>𝑝</a:t>
            </a:r>
            <a:r>
              <a:rPr sz="1450" spc="-20" dirty="0">
                <a:latin typeface="Cambria Math"/>
                <a:cs typeface="Cambria Math"/>
              </a:rPr>
              <a:t>−</a:t>
            </a:r>
            <a:r>
              <a:rPr sz="1450" spc="145" dirty="0">
                <a:latin typeface="Cambria Math"/>
                <a:cs typeface="Cambria Math"/>
              </a:rPr>
              <a:t>𝑓</a:t>
            </a:r>
            <a:endParaRPr sz="1450" dirty="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68685" y="5919927"/>
            <a:ext cx="11557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80" dirty="0">
                <a:latin typeface="Cambria Math"/>
                <a:cs typeface="Cambria Math"/>
              </a:rPr>
              <a:t>𝑠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41126" y="5723331"/>
            <a:ext cx="520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+</a:t>
            </a:r>
            <a:r>
              <a:rPr sz="2000" spc="-7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1)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65723" y="4710810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3X3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4411" y="5815990"/>
            <a:ext cx="137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6X6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813292" y="3197351"/>
          <a:ext cx="2941320" cy="735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0660"/>
                <a:gridCol w="1470660"/>
              </a:tblGrid>
              <a:tr h="36766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6791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-3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-16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8893556" y="4401692"/>
            <a:ext cx="4927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>
          <a:xfrm>
            <a:off x="11458003" y="6546493"/>
            <a:ext cx="206375" cy="177800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56</a:t>
            </a:fld>
            <a:endParaRPr lang="en-IN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177" y="1516380"/>
            <a:ext cx="11103638" cy="382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045" y="407035"/>
            <a:ext cx="19164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Channels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150111" y="5497169"/>
            <a:ext cx="1374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6X6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5723" y="4710810"/>
            <a:ext cx="1197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3X3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1923" y="5497169"/>
            <a:ext cx="2494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Padding </a:t>
            </a:r>
            <a:r>
              <a:rPr sz="2400" spc="-5" dirty="0">
                <a:latin typeface="Calibri"/>
                <a:cs typeface="Calibri"/>
              </a:rPr>
              <a:t>=0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Stride=1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57</a:t>
            </a:fld>
            <a:endParaRPr lang="en-IN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8128" y="676655"/>
            <a:ext cx="10076715" cy="5771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43583" y="5970219"/>
            <a:ext cx="74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nXnXn</a:t>
            </a:r>
            <a:r>
              <a:rPr sz="1800" spc="-7" baseline="-20833" dirty="0">
                <a:latin typeface="Calibri"/>
                <a:cs typeface="Calibri"/>
              </a:rPr>
              <a:t>c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4734" y="5970219"/>
            <a:ext cx="63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fXfXn</a:t>
            </a:r>
            <a:r>
              <a:rPr sz="1800" spc="-7" baseline="-20833" dirty="0">
                <a:latin typeface="Calibri"/>
                <a:cs typeface="Calibri"/>
              </a:rPr>
              <a:t>c</a:t>
            </a:r>
            <a:endParaRPr sz="1800" baseline="-20833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6272" y="5970219"/>
            <a:ext cx="295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n-f+1Xn-f+1Xn</a:t>
            </a:r>
            <a:r>
              <a:rPr sz="1800" baseline="-20833" dirty="0">
                <a:latin typeface="Calibri"/>
                <a:cs typeface="Calibri"/>
              </a:rPr>
              <a:t>c’ </a:t>
            </a:r>
            <a:r>
              <a:rPr sz="1800" spc="-5" dirty="0">
                <a:latin typeface="Calibri"/>
                <a:cs typeface="Calibri"/>
              </a:rPr>
              <a:t>c’=no of</a:t>
            </a:r>
            <a:r>
              <a:rPr sz="1800" spc="-15" dirty="0">
                <a:latin typeface="Calibri"/>
                <a:cs typeface="Calibri"/>
              </a:rPr>
              <a:t> filters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58</a:t>
            </a:fld>
            <a:endParaRPr lang="en-IN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2332" y="967740"/>
            <a:ext cx="6385292" cy="4658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62443" y="1359408"/>
          <a:ext cx="1889759" cy="1486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70"/>
                <a:gridCol w="473710"/>
                <a:gridCol w="473709"/>
                <a:gridCol w="471170"/>
              </a:tblGrid>
              <a:tr h="3702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3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88352" y="3445764"/>
          <a:ext cx="1889759" cy="14782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70"/>
                <a:gridCol w="473710"/>
                <a:gridCol w="473709"/>
                <a:gridCol w="471170"/>
              </a:tblGrid>
              <a:tr h="3681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684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837419" y="3461003"/>
          <a:ext cx="1888486" cy="14869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534"/>
                <a:gridCol w="473709"/>
                <a:gridCol w="473709"/>
                <a:gridCol w="470534"/>
              </a:tblGrid>
              <a:tr h="3701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32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796271" y="1368552"/>
          <a:ext cx="1889759" cy="14877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170"/>
                <a:gridCol w="473710"/>
                <a:gridCol w="473709"/>
                <a:gridCol w="471170"/>
              </a:tblGrid>
              <a:tr h="3705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3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3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5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52169" y="4624273"/>
            <a:ext cx="3587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1697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[0]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6583" y="5644997"/>
            <a:ext cx="2747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</a:t>
            </a:r>
            <a:r>
              <a:rPr sz="1800" spc="-7" baseline="25462" dirty="0">
                <a:latin typeface="Calibri"/>
                <a:cs typeface="Calibri"/>
              </a:rPr>
              <a:t>[1] </a:t>
            </a:r>
            <a:r>
              <a:rPr sz="1800" dirty="0">
                <a:latin typeface="Calibri"/>
                <a:cs typeface="Calibri"/>
              </a:rPr>
              <a:t>2 </a:t>
            </a:r>
            <a:r>
              <a:rPr sz="1800" spc="-15" dirty="0">
                <a:latin typeface="Calibri"/>
                <a:cs typeface="Calibri"/>
              </a:rPr>
              <a:t>filters </a:t>
            </a:r>
            <a:r>
              <a:rPr sz="1800" dirty="0">
                <a:latin typeface="Calibri"/>
                <a:cs typeface="Calibri"/>
              </a:rPr>
              <a:t>means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units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here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90715" y="2182367"/>
            <a:ext cx="824230" cy="76200"/>
          </a:xfrm>
          <a:custGeom>
            <a:avLst/>
            <a:gdLst/>
            <a:ahLst/>
            <a:cxnLst/>
            <a:rect l="l" t="t" r="r" b="b"/>
            <a:pathLst>
              <a:path w="824229" h="76200">
                <a:moveTo>
                  <a:pt x="747903" y="0"/>
                </a:moveTo>
                <a:lnTo>
                  <a:pt x="747903" y="76200"/>
                </a:lnTo>
                <a:lnTo>
                  <a:pt x="811403" y="44450"/>
                </a:lnTo>
                <a:lnTo>
                  <a:pt x="760603" y="44450"/>
                </a:lnTo>
                <a:lnTo>
                  <a:pt x="760603" y="31750"/>
                </a:lnTo>
                <a:lnTo>
                  <a:pt x="811403" y="31750"/>
                </a:lnTo>
                <a:lnTo>
                  <a:pt x="747903" y="0"/>
                </a:lnTo>
                <a:close/>
              </a:path>
              <a:path w="824229" h="76200">
                <a:moveTo>
                  <a:pt x="74790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47903" y="44450"/>
                </a:lnTo>
                <a:lnTo>
                  <a:pt x="747903" y="31750"/>
                </a:lnTo>
                <a:close/>
              </a:path>
              <a:path w="824229" h="76200">
                <a:moveTo>
                  <a:pt x="811403" y="31750"/>
                </a:moveTo>
                <a:lnTo>
                  <a:pt x="760603" y="31750"/>
                </a:lnTo>
                <a:lnTo>
                  <a:pt x="760603" y="44450"/>
                </a:lnTo>
                <a:lnTo>
                  <a:pt x="811403" y="44450"/>
                </a:lnTo>
                <a:lnTo>
                  <a:pt x="824103" y="38100"/>
                </a:lnTo>
                <a:lnTo>
                  <a:pt x="811403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9567" y="4169664"/>
            <a:ext cx="824230" cy="76200"/>
          </a:xfrm>
          <a:custGeom>
            <a:avLst/>
            <a:gdLst/>
            <a:ahLst/>
            <a:cxnLst/>
            <a:rect l="l" t="t" r="r" b="b"/>
            <a:pathLst>
              <a:path w="824229" h="76200">
                <a:moveTo>
                  <a:pt x="747903" y="0"/>
                </a:moveTo>
                <a:lnTo>
                  <a:pt x="747903" y="76200"/>
                </a:lnTo>
                <a:lnTo>
                  <a:pt x="811403" y="44450"/>
                </a:lnTo>
                <a:lnTo>
                  <a:pt x="760603" y="44450"/>
                </a:lnTo>
                <a:lnTo>
                  <a:pt x="760603" y="31750"/>
                </a:lnTo>
                <a:lnTo>
                  <a:pt x="811403" y="31750"/>
                </a:lnTo>
                <a:lnTo>
                  <a:pt x="747903" y="0"/>
                </a:lnTo>
                <a:close/>
              </a:path>
              <a:path w="824229" h="76200">
                <a:moveTo>
                  <a:pt x="74790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47903" y="44450"/>
                </a:lnTo>
                <a:lnTo>
                  <a:pt x="747903" y="31750"/>
                </a:lnTo>
                <a:close/>
              </a:path>
              <a:path w="824229" h="76200">
                <a:moveTo>
                  <a:pt x="811403" y="31750"/>
                </a:moveTo>
                <a:lnTo>
                  <a:pt x="760603" y="31750"/>
                </a:lnTo>
                <a:lnTo>
                  <a:pt x="760603" y="44450"/>
                </a:lnTo>
                <a:lnTo>
                  <a:pt x="811403" y="44450"/>
                </a:lnTo>
                <a:lnTo>
                  <a:pt x="824103" y="38100"/>
                </a:lnTo>
                <a:lnTo>
                  <a:pt x="811403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58172" y="2076576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2086" y="0"/>
                </a:moveTo>
                <a:lnTo>
                  <a:pt x="441451" y="31758"/>
                </a:lnTo>
                <a:lnTo>
                  <a:pt x="454151" y="32003"/>
                </a:lnTo>
                <a:lnTo>
                  <a:pt x="453898" y="44703"/>
                </a:lnTo>
                <a:lnTo>
                  <a:pt x="441192" y="44703"/>
                </a:lnTo>
                <a:lnTo>
                  <a:pt x="440562" y="76200"/>
                </a:lnTo>
                <a:lnTo>
                  <a:pt x="506835" y="44703"/>
                </a:lnTo>
                <a:lnTo>
                  <a:pt x="453898" y="44703"/>
                </a:lnTo>
                <a:lnTo>
                  <a:pt x="441197" y="44458"/>
                </a:lnTo>
                <a:lnTo>
                  <a:pt x="507351" y="44458"/>
                </a:lnTo>
                <a:lnTo>
                  <a:pt x="517525" y="39624"/>
                </a:lnTo>
                <a:lnTo>
                  <a:pt x="442086" y="0"/>
                </a:lnTo>
                <a:close/>
              </a:path>
              <a:path w="517525" h="76200">
                <a:moveTo>
                  <a:pt x="441451" y="31758"/>
                </a:moveTo>
                <a:lnTo>
                  <a:pt x="441197" y="44458"/>
                </a:lnTo>
                <a:lnTo>
                  <a:pt x="453898" y="44703"/>
                </a:lnTo>
                <a:lnTo>
                  <a:pt x="454151" y="32003"/>
                </a:lnTo>
                <a:lnTo>
                  <a:pt x="441451" y="31758"/>
                </a:lnTo>
                <a:close/>
              </a:path>
              <a:path w="517525" h="76200">
                <a:moveTo>
                  <a:pt x="253" y="23240"/>
                </a:moveTo>
                <a:lnTo>
                  <a:pt x="0" y="35940"/>
                </a:lnTo>
                <a:lnTo>
                  <a:pt x="441197" y="44458"/>
                </a:lnTo>
                <a:lnTo>
                  <a:pt x="441451" y="31758"/>
                </a:lnTo>
                <a:lnTo>
                  <a:pt x="253" y="2324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36836" y="4226940"/>
            <a:ext cx="517525" cy="76200"/>
          </a:xfrm>
          <a:custGeom>
            <a:avLst/>
            <a:gdLst/>
            <a:ahLst/>
            <a:cxnLst/>
            <a:rect l="l" t="t" r="r" b="b"/>
            <a:pathLst>
              <a:path w="517525" h="76200">
                <a:moveTo>
                  <a:pt x="442087" y="0"/>
                </a:moveTo>
                <a:lnTo>
                  <a:pt x="441451" y="31758"/>
                </a:lnTo>
                <a:lnTo>
                  <a:pt x="454152" y="32003"/>
                </a:lnTo>
                <a:lnTo>
                  <a:pt x="453898" y="44703"/>
                </a:lnTo>
                <a:lnTo>
                  <a:pt x="441192" y="44703"/>
                </a:lnTo>
                <a:lnTo>
                  <a:pt x="440563" y="76199"/>
                </a:lnTo>
                <a:lnTo>
                  <a:pt x="506835" y="44703"/>
                </a:lnTo>
                <a:lnTo>
                  <a:pt x="453898" y="44703"/>
                </a:lnTo>
                <a:lnTo>
                  <a:pt x="441197" y="44458"/>
                </a:lnTo>
                <a:lnTo>
                  <a:pt x="507351" y="44458"/>
                </a:lnTo>
                <a:lnTo>
                  <a:pt x="517525" y="39623"/>
                </a:lnTo>
                <a:lnTo>
                  <a:pt x="442087" y="0"/>
                </a:lnTo>
                <a:close/>
              </a:path>
              <a:path w="517525" h="76200">
                <a:moveTo>
                  <a:pt x="441451" y="31758"/>
                </a:moveTo>
                <a:lnTo>
                  <a:pt x="441197" y="44458"/>
                </a:lnTo>
                <a:lnTo>
                  <a:pt x="453898" y="44703"/>
                </a:lnTo>
                <a:lnTo>
                  <a:pt x="454152" y="32003"/>
                </a:lnTo>
                <a:lnTo>
                  <a:pt x="441451" y="31758"/>
                </a:lnTo>
                <a:close/>
              </a:path>
              <a:path w="517525" h="76200">
                <a:moveTo>
                  <a:pt x="254" y="23240"/>
                </a:moveTo>
                <a:lnTo>
                  <a:pt x="0" y="35940"/>
                </a:lnTo>
                <a:lnTo>
                  <a:pt x="441197" y="44458"/>
                </a:lnTo>
                <a:lnTo>
                  <a:pt x="441451" y="31758"/>
                </a:lnTo>
                <a:lnTo>
                  <a:pt x="254" y="2324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70726" y="1820417"/>
            <a:ext cx="49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0726" y="3757041"/>
            <a:ext cx="49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7218" y="5264277"/>
            <a:ext cx="74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-16975" dirty="0">
                <a:latin typeface="Calibri"/>
                <a:cs typeface="Calibri"/>
              </a:rPr>
              <a:t>w</a:t>
            </a:r>
            <a:r>
              <a:rPr sz="1200" spc="-5" dirty="0">
                <a:latin typeface="Calibri"/>
                <a:cs typeface="Calibri"/>
              </a:rPr>
              <a:t>[1]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2700" baseline="-1697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[0]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69169" y="5275529"/>
            <a:ext cx="9848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baseline="25462" dirty="0">
                <a:latin typeface="Calibri"/>
                <a:cs typeface="Calibri"/>
              </a:rPr>
              <a:t>[1]</a:t>
            </a:r>
            <a:r>
              <a:rPr sz="1800" spc="104" baseline="25462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4*4*2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38309" y="1820417"/>
            <a:ext cx="37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+b1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58376" y="3862196"/>
            <a:ext cx="37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+b1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59</a:t>
            </a:fld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789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latin typeface="Calibri Light"/>
                <a:cs typeface="Calibri Light"/>
              </a:rPr>
              <a:t>Course</a:t>
            </a:r>
            <a:r>
              <a:rPr sz="4400" b="0" spc="-75" dirty="0">
                <a:latin typeface="Calibri Light"/>
                <a:cs typeface="Calibri Light"/>
              </a:rPr>
              <a:t> </a:t>
            </a:r>
            <a:r>
              <a:rPr sz="4400" b="0" spc="-30" dirty="0">
                <a:latin typeface="Calibri Light"/>
                <a:cs typeface="Calibri Light"/>
              </a:rPr>
              <a:t>Coverage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8239" y="16002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39" y="2505455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12192">
            <a:solidFill>
              <a:srgbClr val="D779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8239" y="341071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12192">
            <a:solidFill>
              <a:srgbClr val="C481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39" y="4315967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19" y="0"/>
                </a:lnTo>
              </a:path>
            </a:pathLst>
          </a:custGeom>
          <a:ln w="12192">
            <a:solidFill>
              <a:srgbClr val="B490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79016" y="1645666"/>
            <a:ext cx="9468485" cy="2383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" dirty="0">
                <a:solidFill>
                  <a:srgbClr val="44536A"/>
                </a:solidFill>
                <a:latin typeface="Calibri"/>
                <a:cs typeface="Calibri"/>
              </a:rPr>
              <a:t>Foundational </a:t>
            </a:r>
            <a:r>
              <a:rPr sz="3500" spc="-5" dirty="0">
                <a:solidFill>
                  <a:srgbClr val="44536A"/>
                </a:solidFill>
                <a:latin typeface="Calibri"/>
                <a:cs typeface="Calibri"/>
              </a:rPr>
              <a:t>Concepts </a:t>
            </a:r>
            <a:r>
              <a:rPr sz="3500" dirty="0">
                <a:solidFill>
                  <a:srgbClr val="44536A"/>
                </a:solidFill>
                <a:latin typeface="Calibri"/>
                <a:cs typeface="Calibri"/>
              </a:rPr>
              <a:t>and </a:t>
            </a:r>
            <a:r>
              <a:rPr sz="3500" spc="-5" dirty="0">
                <a:solidFill>
                  <a:srgbClr val="44536A"/>
                </a:solidFill>
                <a:latin typeface="Calibri"/>
                <a:cs typeface="Calibri"/>
              </a:rPr>
              <a:t>Machine Learning</a:t>
            </a:r>
            <a:r>
              <a:rPr sz="35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3500" dirty="0">
                <a:solidFill>
                  <a:srgbClr val="44536A"/>
                </a:solidFill>
                <a:latin typeface="Calibri"/>
                <a:cs typeface="Calibri"/>
              </a:rPr>
              <a:t>Basics</a:t>
            </a:r>
            <a:endParaRPr sz="3500" dirty="0">
              <a:latin typeface="Calibri"/>
              <a:cs typeface="Calibri"/>
            </a:endParaRPr>
          </a:p>
          <a:p>
            <a:pPr marL="12700" marR="207010">
              <a:lnSpc>
                <a:spcPct val="169700"/>
              </a:lnSpc>
            </a:pPr>
            <a:r>
              <a:rPr sz="3500" spc="-5" dirty="0">
                <a:solidFill>
                  <a:srgbClr val="44536A"/>
                </a:solidFill>
                <a:latin typeface="Calibri"/>
                <a:cs typeface="Calibri"/>
              </a:rPr>
              <a:t>Deep Learning </a:t>
            </a:r>
            <a:r>
              <a:rPr sz="3500" spc="-15" dirty="0">
                <a:solidFill>
                  <a:srgbClr val="44536A"/>
                </a:solidFill>
                <a:latin typeface="Calibri"/>
                <a:cs typeface="Calibri"/>
              </a:rPr>
              <a:t>Fundamentals, </a:t>
            </a:r>
            <a:r>
              <a:rPr sz="3500" dirty="0">
                <a:solidFill>
                  <a:srgbClr val="44536A"/>
                </a:solidFill>
                <a:latin typeface="Calibri"/>
                <a:cs typeface="Calibri"/>
              </a:rPr>
              <a:t>Models </a:t>
            </a:r>
            <a:r>
              <a:rPr sz="3500" spc="-5" dirty="0">
                <a:solidFill>
                  <a:srgbClr val="44536A"/>
                </a:solidFill>
                <a:latin typeface="Calibri"/>
                <a:cs typeface="Calibri"/>
              </a:rPr>
              <a:t>and Intuition  </a:t>
            </a:r>
            <a:r>
              <a:rPr sz="3500" spc="-10" dirty="0">
                <a:solidFill>
                  <a:srgbClr val="44536A"/>
                </a:solidFill>
                <a:latin typeface="Calibri"/>
                <a:cs typeface="Calibri"/>
              </a:rPr>
              <a:t>Convolutional </a:t>
            </a:r>
            <a:r>
              <a:rPr sz="3500" spc="-15" dirty="0">
                <a:solidFill>
                  <a:srgbClr val="44536A"/>
                </a:solidFill>
                <a:latin typeface="Calibri"/>
                <a:cs typeface="Calibri"/>
              </a:rPr>
              <a:t>Neural </a:t>
            </a:r>
            <a:r>
              <a:rPr sz="3500" spc="-15" dirty="0" smtClean="0">
                <a:solidFill>
                  <a:srgbClr val="44536A"/>
                </a:solidFill>
                <a:latin typeface="Calibri"/>
                <a:cs typeface="Calibri"/>
              </a:rPr>
              <a:t>Networks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373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519172" y="1548383"/>
          <a:ext cx="2382520" cy="2067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6900"/>
                <a:gridCol w="596900"/>
                <a:gridCol w="594360"/>
              </a:tblGrid>
              <a:tr h="515619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6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8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9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9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51511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766673" y="3636391"/>
            <a:ext cx="537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Max </a:t>
            </a:r>
            <a:r>
              <a:rPr sz="2400" spc="-15" dirty="0">
                <a:latin typeface="Calibri"/>
                <a:cs typeface="Calibri"/>
              </a:rPr>
              <a:t>Pooling </a:t>
            </a:r>
            <a:r>
              <a:rPr sz="2400" dirty="0">
                <a:latin typeface="Calibri"/>
                <a:cs typeface="Calibri"/>
              </a:rPr>
              <a:t>: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0" dirty="0">
                <a:latin typeface="Calibri"/>
                <a:cs typeface="Calibri"/>
              </a:rPr>
              <a:t>example </a:t>
            </a:r>
            <a:r>
              <a:rPr sz="2400" spc="-5" dirty="0">
                <a:latin typeface="Calibri"/>
                <a:cs typeface="Calibri"/>
              </a:rPr>
              <a:t>of pooling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04759" y="2255520"/>
          <a:ext cx="1221105" cy="908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235"/>
                <a:gridCol w="610870"/>
              </a:tblGrid>
              <a:tr h="454406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454406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167498" y="3758945"/>
            <a:ext cx="33000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f=2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643255" algn="l"/>
              </a:tabLst>
            </a:pPr>
            <a:r>
              <a:rPr sz="2400" spc="-5" dirty="0">
                <a:latin typeface="Calibri"/>
                <a:cs typeface="Calibri"/>
              </a:rPr>
              <a:t>s=2	</a:t>
            </a:r>
            <a:r>
              <a:rPr sz="2400" dirty="0">
                <a:latin typeface="Calibri"/>
                <a:cs typeface="Calibri"/>
              </a:rPr>
              <a:t>4X4 </a:t>
            </a:r>
            <a:r>
              <a:rPr sz="2400" spc="-15" dirty="0">
                <a:latin typeface="Calibri"/>
                <a:cs typeface="Calibri"/>
              </a:rPr>
              <a:t>converted to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07634" y="327787"/>
            <a:ext cx="176783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Pooli</a:t>
            </a:r>
            <a:r>
              <a:rPr spc="10" dirty="0"/>
              <a:t>n</a:t>
            </a:r>
            <a:r>
              <a:rPr dirty="0"/>
              <a:t>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00452" y="5271642"/>
            <a:ext cx="86855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350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Function of Pooling is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progressively reduce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spatial size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of the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representation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reduce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amount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212121"/>
                </a:solidFill>
                <a:latin typeface="Arial"/>
                <a:cs typeface="Arial"/>
              </a:rPr>
              <a:t>parameters and computation in </a:t>
            </a:r>
            <a:r>
              <a:rPr sz="1800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800" spc="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12121"/>
                </a:solidFill>
                <a:latin typeface="Arial"/>
                <a:cs typeface="Arial"/>
              </a:rPr>
              <a:t>network.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60</a:t>
            </a:fld>
            <a:endParaRPr lang="en-I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257044" y="1600200"/>
          <a:ext cx="2384423" cy="182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7535"/>
                <a:gridCol w="597534"/>
                <a:gridCol w="594994"/>
              </a:tblGrid>
              <a:tr h="4540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dirty="0">
                          <a:latin typeface="Calibri"/>
                          <a:cs typeface="Calibri"/>
                        </a:rPr>
                        <a:t>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275576" y="2712720"/>
          <a:ext cx="1726564" cy="94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965"/>
                <a:gridCol w="863599"/>
              </a:tblGrid>
              <a:tr h="471424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3.5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6.25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471487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4.5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2.5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32840" y="3703110"/>
            <a:ext cx="9406255" cy="12700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000" spc="-20" dirty="0">
                <a:latin typeface="Calibri"/>
                <a:cs typeface="Calibri"/>
              </a:rPr>
              <a:t>Average </a:t>
            </a:r>
            <a:r>
              <a:rPr sz="2000" spc="-10" dirty="0">
                <a:latin typeface="Calibri"/>
                <a:cs typeface="Calibri"/>
              </a:rPr>
              <a:t>Pooling </a:t>
            </a:r>
            <a:r>
              <a:rPr sz="2000" dirty="0">
                <a:latin typeface="Calibri"/>
                <a:cs typeface="Calibri"/>
              </a:rPr>
              <a:t>: Another </a:t>
            </a:r>
            <a:r>
              <a:rPr sz="2000" spc="-15" dirty="0">
                <a:latin typeface="Calibri"/>
                <a:cs typeface="Calibri"/>
              </a:rPr>
              <a:t>example </a:t>
            </a:r>
            <a:r>
              <a:rPr sz="2000" spc="-5" dirty="0">
                <a:latin typeface="Calibri"/>
                <a:cs typeface="Calibri"/>
              </a:rPr>
              <a:t>of pooling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layer</a:t>
            </a:r>
            <a:endParaRPr sz="2000">
              <a:latin typeface="Calibri"/>
              <a:cs typeface="Calibri"/>
            </a:endParaRPr>
          </a:p>
          <a:p>
            <a:pPr marL="6117590">
              <a:lnSpc>
                <a:spcPct val="100000"/>
              </a:lnSpc>
              <a:spcBef>
                <a:spcPts val="890"/>
              </a:spcBef>
            </a:pPr>
            <a:r>
              <a:rPr sz="2400" spc="-5" dirty="0">
                <a:latin typeface="Calibri"/>
                <a:cs typeface="Calibri"/>
              </a:rPr>
              <a:t>f=2</a:t>
            </a:r>
            <a:endParaRPr sz="2400">
              <a:latin typeface="Calibri"/>
              <a:cs typeface="Calibri"/>
            </a:endParaRPr>
          </a:p>
          <a:p>
            <a:pPr marL="6117590">
              <a:lnSpc>
                <a:spcPct val="100000"/>
              </a:lnSpc>
              <a:tabLst>
                <a:tab pos="6748780" algn="l"/>
              </a:tabLst>
            </a:pPr>
            <a:r>
              <a:rPr sz="2400" spc="-5" dirty="0">
                <a:latin typeface="Calibri"/>
                <a:cs typeface="Calibri"/>
              </a:rPr>
              <a:t>s=2	</a:t>
            </a:r>
            <a:r>
              <a:rPr sz="2400" spc="-10" dirty="0">
                <a:latin typeface="Calibri"/>
                <a:cs typeface="Calibri"/>
              </a:rPr>
              <a:t>4X4 </a:t>
            </a:r>
            <a:r>
              <a:rPr sz="2400" spc="-15" dirty="0">
                <a:latin typeface="Calibri"/>
                <a:cs typeface="Calibri"/>
              </a:rPr>
              <a:t>converted 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2X2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2207" y="376174"/>
            <a:ext cx="17672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</a:t>
            </a:r>
            <a:r>
              <a:rPr spc="5" dirty="0"/>
              <a:t>o</a:t>
            </a:r>
            <a:r>
              <a:rPr dirty="0"/>
              <a:t>ling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61</a:t>
            </a:fld>
            <a:endParaRPr lang="en-IN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6967" y="809244"/>
            <a:ext cx="9516110" cy="1325880"/>
          </a:xfrm>
          <a:custGeom>
            <a:avLst/>
            <a:gdLst/>
            <a:ahLst/>
            <a:cxnLst/>
            <a:rect l="l" t="t" r="r" b="b"/>
            <a:pathLst>
              <a:path w="9516110" h="1325880">
                <a:moveTo>
                  <a:pt x="0" y="1325879"/>
                </a:moveTo>
                <a:lnTo>
                  <a:pt x="9515856" y="1325879"/>
                </a:lnTo>
                <a:lnTo>
                  <a:pt x="9515856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5098" y="1071752"/>
            <a:ext cx="6435090" cy="69057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6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How to try</a:t>
            </a:r>
            <a:r>
              <a:rPr sz="4400" spc="-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spc="-6" dirty="0">
                <a:solidFill>
                  <a:srgbClr val="C00000"/>
                </a:solidFill>
                <a:latin typeface="Times New Roman"/>
                <a:cs typeface="Times New Roman"/>
              </a:rPr>
              <a:t>Hyperparameters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6839" y="1732788"/>
            <a:ext cx="9514840" cy="4733926"/>
          </a:xfrm>
          <a:custGeom>
            <a:avLst/>
            <a:gdLst/>
            <a:ahLst/>
            <a:cxnLst/>
            <a:rect l="l" t="t" r="r" b="b"/>
            <a:pathLst>
              <a:path w="9514840" h="4733925">
                <a:moveTo>
                  <a:pt x="7147559" y="0"/>
                </a:moveTo>
                <a:lnTo>
                  <a:pt x="7147559" y="1183386"/>
                </a:lnTo>
                <a:lnTo>
                  <a:pt x="0" y="1183386"/>
                </a:lnTo>
                <a:lnTo>
                  <a:pt x="0" y="3550158"/>
                </a:lnTo>
                <a:lnTo>
                  <a:pt x="7147559" y="3550158"/>
                </a:lnTo>
                <a:lnTo>
                  <a:pt x="7147559" y="4733544"/>
                </a:lnTo>
                <a:lnTo>
                  <a:pt x="9514332" y="2366772"/>
                </a:lnTo>
                <a:lnTo>
                  <a:pt x="7147559" y="0"/>
                </a:lnTo>
                <a:close/>
              </a:path>
            </a:pathLst>
          </a:custGeom>
          <a:solidFill>
            <a:srgbClr val="D2D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401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1165860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2" y="1894332"/>
                </a:lnTo>
                <a:lnTo>
                  <a:pt x="1165860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2" y="1661160"/>
                </a:lnTo>
                <a:lnTo>
                  <a:pt x="1399032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401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2" y="0"/>
                </a:lnTo>
                <a:lnTo>
                  <a:pt x="1165860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2" y="233172"/>
                </a:lnTo>
                <a:lnTo>
                  <a:pt x="1399032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60" y="1894332"/>
                </a:lnTo>
                <a:lnTo>
                  <a:pt x="233172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7893" y="3763517"/>
            <a:ext cx="989966" cy="62324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0187" marR="5080" indent="-238123">
              <a:lnSpc>
                <a:spcPts val="2170"/>
              </a:lnSpc>
              <a:spcBef>
                <a:spcPts val="459"/>
              </a:spcBef>
            </a:pPr>
            <a:r>
              <a:rPr sz="2100" dirty="0">
                <a:latin typeface="Times New Roman"/>
                <a:cs typeface="Times New Roman"/>
              </a:rPr>
              <a:t>Le</a:t>
            </a:r>
            <a:r>
              <a:rPr sz="2100" spc="6" dirty="0">
                <a:latin typeface="Times New Roman"/>
                <a:cs typeface="Times New Roman"/>
              </a:rPr>
              <a:t>a</a:t>
            </a:r>
            <a:r>
              <a:rPr sz="2100" dirty="0">
                <a:latin typeface="Times New Roman"/>
                <a:cs typeface="Times New Roman"/>
              </a:rPr>
              <a:t>rning  Rate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1606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1165859" y="0"/>
                </a:moveTo>
                <a:lnTo>
                  <a:pt x="233171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1" y="1894332"/>
                </a:lnTo>
                <a:lnTo>
                  <a:pt x="1165859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2" y="1661160"/>
                </a:lnTo>
                <a:lnTo>
                  <a:pt x="1399032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59" y="0"/>
                </a:lnTo>
                <a:close/>
              </a:path>
            </a:pathLst>
          </a:custGeom>
          <a:solidFill>
            <a:srgbClr val="55B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1606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1" y="0"/>
                </a:lnTo>
                <a:lnTo>
                  <a:pt x="1165859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2" y="233172"/>
                </a:lnTo>
                <a:lnTo>
                  <a:pt x="1399032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59" y="1894332"/>
                </a:lnTo>
                <a:lnTo>
                  <a:pt x="233171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73579" y="3763517"/>
            <a:ext cx="812166" cy="62324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44779" marR="5080" indent="-132714">
              <a:lnSpc>
                <a:spcPts val="2170"/>
              </a:lnSpc>
              <a:spcBef>
                <a:spcPts val="459"/>
              </a:spcBef>
            </a:pPr>
            <a:r>
              <a:rPr sz="2100" spc="-6" dirty="0">
                <a:latin typeface="Times New Roman"/>
                <a:cs typeface="Times New Roman"/>
              </a:rPr>
              <a:t>Hid</a:t>
            </a:r>
            <a:r>
              <a:rPr sz="2100" spc="6" dirty="0">
                <a:latin typeface="Times New Roman"/>
                <a:cs typeface="Times New Roman"/>
              </a:rPr>
              <a:t>d</a:t>
            </a:r>
            <a:r>
              <a:rPr sz="2100" spc="-6" dirty="0">
                <a:latin typeface="Times New Roman"/>
                <a:cs typeface="Times New Roman"/>
              </a:rPr>
              <a:t>en  </a:t>
            </a:r>
            <a:r>
              <a:rPr sz="2100" dirty="0">
                <a:latin typeface="Times New Roman"/>
                <a:cs typeface="Times New Roman"/>
              </a:rPr>
              <a:t>units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13809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1165860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2" y="1894332"/>
                </a:lnTo>
                <a:lnTo>
                  <a:pt x="1165860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1" y="1661160"/>
                </a:lnTo>
                <a:lnTo>
                  <a:pt x="1399031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60" y="0"/>
                </a:lnTo>
                <a:close/>
              </a:path>
            </a:pathLst>
          </a:custGeom>
          <a:solidFill>
            <a:srgbClr val="52C9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3809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39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2" y="0"/>
                </a:lnTo>
                <a:lnTo>
                  <a:pt x="1165860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1" y="233172"/>
                </a:lnTo>
                <a:lnTo>
                  <a:pt x="1399031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60" y="1894332"/>
                </a:lnTo>
                <a:lnTo>
                  <a:pt x="233172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68622" y="3763517"/>
            <a:ext cx="1085216" cy="62324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269237">
              <a:lnSpc>
                <a:spcPts val="2170"/>
              </a:lnSpc>
              <a:spcBef>
                <a:spcPts val="459"/>
              </a:spcBef>
            </a:pPr>
            <a:r>
              <a:rPr sz="2100" dirty="0">
                <a:latin typeface="Times New Roman"/>
                <a:cs typeface="Times New Roman"/>
              </a:rPr>
              <a:t>Mini  batch</a:t>
            </a:r>
            <a:r>
              <a:rPr sz="2100" spc="-86" dirty="0">
                <a:latin typeface="Times New Roman"/>
                <a:cs typeface="Times New Roman"/>
              </a:rPr>
              <a:t> </a:t>
            </a:r>
            <a:r>
              <a:rPr sz="2100" spc="-6" dirty="0">
                <a:latin typeface="Times New Roman"/>
                <a:cs typeface="Times New Roman"/>
              </a:rPr>
              <a:t>size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46014" y="3153918"/>
            <a:ext cx="1397636" cy="1894839"/>
          </a:xfrm>
          <a:custGeom>
            <a:avLst/>
            <a:gdLst/>
            <a:ahLst/>
            <a:cxnLst/>
            <a:rect l="l" t="t" r="r" b="b"/>
            <a:pathLst>
              <a:path w="1397634" h="1894839">
                <a:moveTo>
                  <a:pt x="1164589" y="0"/>
                </a:moveTo>
                <a:lnTo>
                  <a:pt x="232918" y="0"/>
                </a:lnTo>
                <a:lnTo>
                  <a:pt x="185972" y="4731"/>
                </a:lnTo>
                <a:lnTo>
                  <a:pt x="142249" y="18301"/>
                </a:lnTo>
                <a:lnTo>
                  <a:pt x="102685" y="39775"/>
                </a:lnTo>
                <a:lnTo>
                  <a:pt x="68214" y="68214"/>
                </a:lnTo>
                <a:lnTo>
                  <a:pt x="39775" y="102685"/>
                </a:lnTo>
                <a:lnTo>
                  <a:pt x="18301" y="142249"/>
                </a:lnTo>
                <a:lnTo>
                  <a:pt x="4731" y="185972"/>
                </a:lnTo>
                <a:lnTo>
                  <a:pt x="0" y="232918"/>
                </a:lnTo>
                <a:lnTo>
                  <a:pt x="0" y="1661414"/>
                </a:lnTo>
                <a:lnTo>
                  <a:pt x="4731" y="1708359"/>
                </a:lnTo>
                <a:lnTo>
                  <a:pt x="18301" y="1752082"/>
                </a:lnTo>
                <a:lnTo>
                  <a:pt x="39775" y="1791646"/>
                </a:lnTo>
                <a:lnTo>
                  <a:pt x="68214" y="1826117"/>
                </a:lnTo>
                <a:lnTo>
                  <a:pt x="102685" y="1854556"/>
                </a:lnTo>
                <a:lnTo>
                  <a:pt x="142249" y="1876030"/>
                </a:lnTo>
                <a:lnTo>
                  <a:pt x="185972" y="1889600"/>
                </a:lnTo>
                <a:lnTo>
                  <a:pt x="232918" y="1894332"/>
                </a:lnTo>
                <a:lnTo>
                  <a:pt x="1164589" y="1894332"/>
                </a:lnTo>
                <a:lnTo>
                  <a:pt x="1211535" y="1889600"/>
                </a:lnTo>
                <a:lnTo>
                  <a:pt x="1255258" y="1876030"/>
                </a:lnTo>
                <a:lnTo>
                  <a:pt x="1294822" y="1854556"/>
                </a:lnTo>
                <a:lnTo>
                  <a:pt x="1329293" y="1826117"/>
                </a:lnTo>
                <a:lnTo>
                  <a:pt x="1357732" y="1791646"/>
                </a:lnTo>
                <a:lnTo>
                  <a:pt x="1379206" y="1752082"/>
                </a:lnTo>
                <a:lnTo>
                  <a:pt x="1392776" y="1708359"/>
                </a:lnTo>
                <a:lnTo>
                  <a:pt x="1397508" y="1661414"/>
                </a:lnTo>
                <a:lnTo>
                  <a:pt x="1397508" y="232918"/>
                </a:lnTo>
                <a:lnTo>
                  <a:pt x="1392776" y="185972"/>
                </a:lnTo>
                <a:lnTo>
                  <a:pt x="1379206" y="142249"/>
                </a:lnTo>
                <a:lnTo>
                  <a:pt x="1357732" y="102685"/>
                </a:lnTo>
                <a:lnTo>
                  <a:pt x="1329293" y="68214"/>
                </a:lnTo>
                <a:lnTo>
                  <a:pt x="1294822" y="39775"/>
                </a:lnTo>
                <a:lnTo>
                  <a:pt x="1255258" y="18301"/>
                </a:lnTo>
                <a:lnTo>
                  <a:pt x="1211535" y="4731"/>
                </a:lnTo>
                <a:lnTo>
                  <a:pt x="1164589" y="0"/>
                </a:lnTo>
                <a:close/>
              </a:path>
            </a:pathLst>
          </a:custGeom>
          <a:solidFill>
            <a:srgbClr val="4DC5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46014" y="3153918"/>
            <a:ext cx="1397636" cy="1894839"/>
          </a:xfrm>
          <a:custGeom>
            <a:avLst/>
            <a:gdLst/>
            <a:ahLst/>
            <a:cxnLst/>
            <a:rect l="l" t="t" r="r" b="b"/>
            <a:pathLst>
              <a:path w="1397634" h="1894839">
                <a:moveTo>
                  <a:pt x="0" y="232918"/>
                </a:moveTo>
                <a:lnTo>
                  <a:pt x="4731" y="185972"/>
                </a:lnTo>
                <a:lnTo>
                  <a:pt x="18301" y="142249"/>
                </a:lnTo>
                <a:lnTo>
                  <a:pt x="39775" y="102685"/>
                </a:lnTo>
                <a:lnTo>
                  <a:pt x="68214" y="68214"/>
                </a:lnTo>
                <a:lnTo>
                  <a:pt x="102685" y="39775"/>
                </a:lnTo>
                <a:lnTo>
                  <a:pt x="142249" y="18301"/>
                </a:lnTo>
                <a:lnTo>
                  <a:pt x="185972" y="4731"/>
                </a:lnTo>
                <a:lnTo>
                  <a:pt x="232918" y="0"/>
                </a:lnTo>
                <a:lnTo>
                  <a:pt x="1164589" y="0"/>
                </a:lnTo>
                <a:lnTo>
                  <a:pt x="1211535" y="4731"/>
                </a:lnTo>
                <a:lnTo>
                  <a:pt x="1255258" y="18301"/>
                </a:lnTo>
                <a:lnTo>
                  <a:pt x="1294822" y="39775"/>
                </a:lnTo>
                <a:lnTo>
                  <a:pt x="1329293" y="68214"/>
                </a:lnTo>
                <a:lnTo>
                  <a:pt x="1357732" y="102685"/>
                </a:lnTo>
                <a:lnTo>
                  <a:pt x="1379206" y="142249"/>
                </a:lnTo>
                <a:lnTo>
                  <a:pt x="1392776" y="185972"/>
                </a:lnTo>
                <a:lnTo>
                  <a:pt x="1397508" y="232918"/>
                </a:lnTo>
                <a:lnTo>
                  <a:pt x="1397508" y="1661414"/>
                </a:lnTo>
                <a:lnTo>
                  <a:pt x="1392776" y="1708359"/>
                </a:lnTo>
                <a:lnTo>
                  <a:pt x="1379206" y="1752082"/>
                </a:lnTo>
                <a:lnTo>
                  <a:pt x="1357732" y="1791646"/>
                </a:lnTo>
                <a:lnTo>
                  <a:pt x="1329293" y="1826117"/>
                </a:lnTo>
                <a:lnTo>
                  <a:pt x="1294822" y="1854556"/>
                </a:lnTo>
                <a:lnTo>
                  <a:pt x="1255258" y="1876030"/>
                </a:lnTo>
                <a:lnTo>
                  <a:pt x="1211535" y="1889600"/>
                </a:lnTo>
                <a:lnTo>
                  <a:pt x="1164589" y="1894332"/>
                </a:lnTo>
                <a:lnTo>
                  <a:pt x="232918" y="1894332"/>
                </a:lnTo>
                <a:lnTo>
                  <a:pt x="185972" y="1889600"/>
                </a:lnTo>
                <a:lnTo>
                  <a:pt x="142249" y="1876030"/>
                </a:lnTo>
                <a:lnTo>
                  <a:pt x="102685" y="1854556"/>
                </a:lnTo>
                <a:lnTo>
                  <a:pt x="68214" y="1826117"/>
                </a:lnTo>
                <a:lnTo>
                  <a:pt x="39775" y="1791646"/>
                </a:lnTo>
                <a:lnTo>
                  <a:pt x="18301" y="1752082"/>
                </a:lnTo>
                <a:lnTo>
                  <a:pt x="4731" y="1708359"/>
                </a:lnTo>
                <a:lnTo>
                  <a:pt x="0" y="1661414"/>
                </a:lnTo>
                <a:lnTo>
                  <a:pt x="0" y="232918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85815" y="3901568"/>
            <a:ext cx="516256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dirty="0">
                <a:latin typeface="Times New Roman"/>
                <a:cs typeface="Times New Roman"/>
              </a:rPr>
              <a:t>Beta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76693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1165859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2" y="1894332"/>
                </a:lnTo>
                <a:lnTo>
                  <a:pt x="1165859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1" y="1661160"/>
                </a:lnTo>
                <a:lnTo>
                  <a:pt x="1399031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59" y="0"/>
                </a:lnTo>
                <a:close/>
              </a:path>
            </a:pathLst>
          </a:custGeom>
          <a:solidFill>
            <a:srgbClr val="48BE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76693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2" y="0"/>
                </a:lnTo>
                <a:lnTo>
                  <a:pt x="1165859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1" y="233172"/>
                </a:lnTo>
                <a:lnTo>
                  <a:pt x="1399031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59" y="1894332"/>
                </a:lnTo>
                <a:lnTo>
                  <a:pt x="233172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55891" y="3763517"/>
            <a:ext cx="1040766" cy="623247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71119">
              <a:lnSpc>
                <a:spcPts val="2170"/>
              </a:lnSpc>
              <a:spcBef>
                <a:spcPts val="459"/>
              </a:spcBef>
            </a:pPr>
            <a:r>
              <a:rPr sz="2100" spc="-6" dirty="0">
                <a:latin typeface="Times New Roman"/>
                <a:cs typeface="Times New Roman"/>
              </a:rPr>
              <a:t>Number  of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-6" dirty="0">
                <a:latin typeface="Times New Roman"/>
                <a:cs typeface="Times New Roman"/>
              </a:rPr>
              <a:t>Layers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08897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1165859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2" y="1894332"/>
                </a:lnTo>
                <a:lnTo>
                  <a:pt x="1165859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1" y="1661160"/>
                </a:lnTo>
                <a:lnTo>
                  <a:pt x="1399031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59" y="0"/>
                </a:lnTo>
                <a:close/>
              </a:path>
            </a:pathLst>
          </a:custGeom>
          <a:solidFill>
            <a:srgbClr val="50B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08897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2" y="0"/>
                </a:lnTo>
                <a:lnTo>
                  <a:pt x="1165859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1" y="233172"/>
                </a:lnTo>
                <a:lnTo>
                  <a:pt x="1399031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59" y="1894332"/>
                </a:lnTo>
                <a:lnTo>
                  <a:pt x="233172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912097" y="3625343"/>
            <a:ext cx="990600" cy="890758"/>
          </a:xfrm>
          <a:prstGeom prst="rect">
            <a:avLst/>
          </a:prstGeom>
        </p:spPr>
        <p:txBody>
          <a:bodyPr vert="horz" wrap="square" lIns="0" tIns="56516" rIns="0" bIns="0" rtlCol="0">
            <a:spAutoFit/>
          </a:bodyPr>
          <a:lstStyle/>
          <a:p>
            <a:pPr marL="12700" marR="5080" algn="ctr">
              <a:lnSpc>
                <a:spcPct val="86200"/>
              </a:lnSpc>
              <a:spcBef>
                <a:spcPts val="446"/>
              </a:spcBef>
            </a:pPr>
            <a:r>
              <a:rPr sz="2100" dirty="0">
                <a:latin typeface="Times New Roman"/>
                <a:cs typeface="Times New Roman"/>
              </a:rPr>
              <a:t>Learni</a:t>
            </a:r>
            <a:r>
              <a:rPr sz="2100" spc="6" dirty="0">
                <a:latin typeface="Times New Roman"/>
                <a:cs typeface="Times New Roman"/>
              </a:rPr>
              <a:t>n</a:t>
            </a:r>
            <a:r>
              <a:rPr sz="2100" dirty="0">
                <a:latin typeface="Times New Roman"/>
                <a:cs typeface="Times New Roman"/>
              </a:rPr>
              <a:t>g  Decay  Rate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341102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1165859" y="0"/>
                </a:moveTo>
                <a:lnTo>
                  <a:pt x="233172" y="0"/>
                </a:lnTo>
                <a:lnTo>
                  <a:pt x="186179" y="4737"/>
                </a:lnTo>
                <a:lnTo>
                  <a:pt x="142410" y="18323"/>
                </a:lnTo>
                <a:lnTo>
                  <a:pt x="102803" y="39821"/>
                </a:lnTo>
                <a:lnTo>
                  <a:pt x="68294" y="68294"/>
                </a:lnTo>
                <a:lnTo>
                  <a:pt x="39821" y="102803"/>
                </a:lnTo>
                <a:lnTo>
                  <a:pt x="18323" y="142410"/>
                </a:lnTo>
                <a:lnTo>
                  <a:pt x="4737" y="186179"/>
                </a:lnTo>
                <a:lnTo>
                  <a:pt x="0" y="233172"/>
                </a:lnTo>
                <a:lnTo>
                  <a:pt x="0" y="1661160"/>
                </a:lnTo>
                <a:lnTo>
                  <a:pt x="4737" y="1708152"/>
                </a:lnTo>
                <a:lnTo>
                  <a:pt x="18323" y="1751921"/>
                </a:lnTo>
                <a:lnTo>
                  <a:pt x="39821" y="1791528"/>
                </a:lnTo>
                <a:lnTo>
                  <a:pt x="68294" y="1826037"/>
                </a:lnTo>
                <a:lnTo>
                  <a:pt x="102803" y="1854510"/>
                </a:lnTo>
                <a:lnTo>
                  <a:pt x="142410" y="1876008"/>
                </a:lnTo>
                <a:lnTo>
                  <a:pt x="186179" y="1889594"/>
                </a:lnTo>
                <a:lnTo>
                  <a:pt x="233172" y="1894332"/>
                </a:lnTo>
                <a:lnTo>
                  <a:pt x="1165859" y="1894332"/>
                </a:lnTo>
                <a:lnTo>
                  <a:pt x="1212852" y="1889594"/>
                </a:lnTo>
                <a:lnTo>
                  <a:pt x="1256621" y="1876008"/>
                </a:lnTo>
                <a:lnTo>
                  <a:pt x="1296228" y="1854510"/>
                </a:lnTo>
                <a:lnTo>
                  <a:pt x="1330737" y="1826037"/>
                </a:lnTo>
                <a:lnTo>
                  <a:pt x="1359210" y="1791528"/>
                </a:lnTo>
                <a:lnTo>
                  <a:pt x="1380708" y="1751921"/>
                </a:lnTo>
                <a:lnTo>
                  <a:pt x="1394294" y="1708152"/>
                </a:lnTo>
                <a:lnTo>
                  <a:pt x="1399031" y="1661160"/>
                </a:lnTo>
                <a:lnTo>
                  <a:pt x="1399031" y="233172"/>
                </a:lnTo>
                <a:lnTo>
                  <a:pt x="1394294" y="186179"/>
                </a:lnTo>
                <a:lnTo>
                  <a:pt x="1380708" y="142410"/>
                </a:lnTo>
                <a:lnTo>
                  <a:pt x="1359210" y="102803"/>
                </a:lnTo>
                <a:lnTo>
                  <a:pt x="1330737" y="68294"/>
                </a:lnTo>
                <a:lnTo>
                  <a:pt x="1296228" y="39821"/>
                </a:lnTo>
                <a:lnTo>
                  <a:pt x="1256621" y="18323"/>
                </a:lnTo>
                <a:lnTo>
                  <a:pt x="1212852" y="4737"/>
                </a:lnTo>
                <a:lnTo>
                  <a:pt x="116585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41102" y="3153918"/>
            <a:ext cx="1399540" cy="1894839"/>
          </a:xfrm>
          <a:custGeom>
            <a:avLst/>
            <a:gdLst/>
            <a:ahLst/>
            <a:cxnLst/>
            <a:rect l="l" t="t" r="r" b="b"/>
            <a:pathLst>
              <a:path w="1399540" h="1894839">
                <a:moveTo>
                  <a:pt x="0" y="233172"/>
                </a:moveTo>
                <a:lnTo>
                  <a:pt x="4737" y="186179"/>
                </a:lnTo>
                <a:lnTo>
                  <a:pt x="18323" y="142410"/>
                </a:lnTo>
                <a:lnTo>
                  <a:pt x="39821" y="102803"/>
                </a:lnTo>
                <a:lnTo>
                  <a:pt x="68294" y="68294"/>
                </a:lnTo>
                <a:lnTo>
                  <a:pt x="102803" y="39821"/>
                </a:lnTo>
                <a:lnTo>
                  <a:pt x="142410" y="18323"/>
                </a:lnTo>
                <a:lnTo>
                  <a:pt x="186179" y="4737"/>
                </a:lnTo>
                <a:lnTo>
                  <a:pt x="233172" y="0"/>
                </a:lnTo>
                <a:lnTo>
                  <a:pt x="1165859" y="0"/>
                </a:lnTo>
                <a:lnTo>
                  <a:pt x="1212852" y="4737"/>
                </a:lnTo>
                <a:lnTo>
                  <a:pt x="1256621" y="18323"/>
                </a:lnTo>
                <a:lnTo>
                  <a:pt x="1296228" y="39821"/>
                </a:lnTo>
                <a:lnTo>
                  <a:pt x="1330737" y="68294"/>
                </a:lnTo>
                <a:lnTo>
                  <a:pt x="1359210" y="102803"/>
                </a:lnTo>
                <a:lnTo>
                  <a:pt x="1380708" y="142410"/>
                </a:lnTo>
                <a:lnTo>
                  <a:pt x="1394294" y="186179"/>
                </a:lnTo>
                <a:lnTo>
                  <a:pt x="1399031" y="233172"/>
                </a:lnTo>
                <a:lnTo>
                  <a:pt x="1399031" y="1661160"/>
                </a:lnTo>
                <a:lnTo>
                  <a:pt x="1394294" y="1708152"/>
                </a:lnTo>
                <a:lnTo>
                  <a:pt x="1380708" y="1751921"/>
                </a:lnTo>
                <a:lnTo>
                  <a:pt x="1359210" y="1791528"/>
                </a:lnTo>
                <a:lnTo>
                  <a:pt x="1330737" y="1826037"/>
                </a:lnTo>
                <a:lnTo>
                  <a:pt x="1296228" y="1854510"/>
                </a:lnTo>
                <a:lnTo>
                  <a:pt x="1256621" y="1876008"/>
                </a:lnTo>
                <a:lnTo>
                  <a:pt x="1212852" y="1889594"/>
                </a:lnTo>
                <a:lnTo>
                  <a:pt x="1165859" y="1894332"/>
                </a:lnTo>
                <a:lnTo>
                  <a:pt x="233172" y="1894332"/>
                </a:lnTo>
                <a:lnTo>
                  <a:pt x="186179" y="1889594"/>
                </a:lnTo>
                <a:lnTo>
                  <a:pt x="142410" y="1876008"/>
                </a:lnTo>
                <a:lnTo>
                  <a:pt x="102803" y="1854510"/>
                </a:lnTo>
                <a:lnTo>
                  <a:pt x="68294" y="1826037"/>
                </a:lnTo>
                <a:lnTo>
                  <a:pt x="39821" y="1791528"/>
                </a:lnTo>
                <a:lnTo>
                  <a:pt x="18323" y="1751921"/>
                </a:lnTo>
                <a:lnTo>
                  <a:pt x="4737" y="1708152"/>
                </a:lnTo>
                <a:lnTo>
                  <a:pt x="0" y="1661160"/>
                </a:lnTo>
                <a:lnTo>
                  <a:pt x="0" y="233172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72318" y="3901568"/>
            <a:ext cx="73787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100" spc="-6" dirty="0">
                <a:latin typeface="Times New Roman"/>
                <a:cs typeface="Times New Roman"/>
              </a:rPr>
              <a:t>Oth</a:t>
            </a:r>
            <a:r>
              <a:rPr sz="2100" dirty="0">
                <a:latin typeface="Times New Roman"/>
                <a:cs typeface="Times New Roman"/>
              </a:rPr>
              <a:t>e</a:t>
            </a:r>
            <a:r>
              <a:rPr sz="2100" spc="-6" dirty="0">
                <a:latin typeface="Times New Roman"/>
                <a:cs typeface="Times New Roman"/>
              </a:rPr>
              <a:t>rs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26680" y="365759"/>
            <a:ext cx="2941320" cy="2214880"/>
          </a:xfrm>
          <a:custGeom>
            <a:avLst/>
            <a:gdLst/>
            <a:ahLst/>
            <a:cxnLst/>
            <a:rect l="l" t="t" r="r" b="b"/>
            <a:pathLst>
              <a:path w="2941320" h="2214880">
                <a:moveTo>
                  <a:pt x="2941320" y="0"/>
                </a:moveTo>
                <a:lnTo>
                  <a:pt x="0" y="0"/>
                </a:lnTo>
                <a:lnTo>
                  <a:pt x="0" y="2214372"/>
                </a:lnTo>
                <a:lnTo>
                  <a:pt x="2353310" y="2214372"/>
                </a:lnTo>
                <a:lnTo>
                  <a:pt x="2941320" y="1626362"/>
                </a:lnTo>
                <a:lnTo>
                  <a:pt x="2941320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79991" y="1992123"/>
            <a:ext cx="588010" cy="588010"/>
          </a:xfrm>
          <a:custGeom>
            <a:avLst/>
            <a:gdLst/>
            <a:ahLst/>
            <a:cxnLst/>
            <a:rect l="l" t="t" r="r" b="b"/>
            <a:pathLst>
              <a:path w="588009" h="588010">
                <a:moveTo>
                  <a:pt x="588009" y="0"/>
                </a:moveTo>
                <a:lnTo>
                  <a:pt x="117601" y="117601"/>
                </a:lnTo>
                <a:lnTo>
                  <a:pt x="0" y="588010"/>
                </a:lnTo>
                <a:lnTo>
                  <a:pt x="588009" y="0"/>
                </a:lnTo>
                <a:close/>
              </a:path>
            </a:pathLst>
          </a:custGeom>
          <a:solidFill>
            <a:srgbClr val="CDB8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6680" y="365759"/>
            <a:ext cx="2941320" cy="2214880"/>
          </a:xfrm>
          <a:custGeom>
            <a:avLst/>
            <a:gdLst/>
            <a:ahLst/>
            <a:cxnLst/>
            <a:rect l="l" t="t" r="r" b="b"/>
            <a:pathLst>
              <a:path w="2941320" h="2214880">
                <a:moveTo>
                  <a:pt x="2353310" y="2214372"/>
                </a:moveTo>
                <a:lnTo>
                  <a:pt x="2470912" y="1743964"/>
                </a:lnTo>
                <a:lnTo>
                  <a:pt x="2941320" y="1626362"/>
                </a:lnTo>
                <a:lnTo>
                  <a:pt x="2353310" y="2214372"/>
                </a:lnTo>
                <a:lnTo>
                  <a:pt x="0" y="2214372"/>
                </a:lnTo>
                <a:lnTo>
                  <a:pt x="0" y="0"/>
                </a:lnTo>
                <a:lnTo>
                  <a:pt x="2941320" y="0"/>
                </a:lnTo>
                <a:lnTo>
                  <a:pt x="2941320" y="1626362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805673" y="387859"/>
            <a:ext cx="2784476" cy="1551067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0" marR="5080" algn="just">
              <a:spcBef>
                <a:spcPts val="96"/>
              </a:spcBef>
            </a:pPr>
            <a:r>
              <a:rPr sz="2500" spc="-6" dirty="0">
                <a:solidFill>
                  <a:srgbClr val="000000"/>
                </a:solidFill>
              </a:rPr>
              <a:t>First focus on Most  important ones and  then </a:t>
            </a:r>
            <a:r>
              <a:rPr sz="2500" dirty="0">
                <a:solidFill>
                  <a:srgbClr val="000000"/>
                </a:solidFill>
              </a:rPr>
              <a:t>the lesser ones  </a:t>
            </a:r>
            <a:r>
              <a:rPr sz="2500" spc="-6" dirty="0">
                <a:solidFill>
                  <a:srgbClr val="000000"/>
                </a:solidFill>
              </a:rPr>
              <a:t>in the</a:t>
            </a:r>
            <a:r>
              <a:rPr sz="2500" spc="10" dirty="0">
                <a:solidFill>
                  <a:srgbClr val="000000"/>
                </a:solidFill>
              </a:rPr>
              <a:t> </a:t>
            </a:r>
            <a:r>
              <a:rPr sz="2500" spc="-6" dirty="0">
                <a:solidFill>
                  <a:srgbClr val="000000"/>
                </a:solidFill>
              </a:rPr>
              <a:t>sequence</a:t>
            </a:r>
            <a:endParaRPr sz="250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6291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663017"/>
            <a:ext cx="7320407" cy="689292"/>
          </a:xfrm>
          <a:prstGeom prst="rect">
            <a:avLst/>
          </a:prstGeom>
        </p:spPr>
        <p:txBody>
          <a:bodyPr vert="horz" wrap="square" lIns="0" tIns="12066" rIns="0" bIns="0" rtlCol="0">
            <a:spAutoFit/>
          </a:bodyPr>
          <a:lstStyle/>
          <a:p>
            <a:pPr marL="12700">
              <a:spcBef>
                <a:spcPts val="96"/>
              </a:spcBef>
            </a:pPr>
            <a:r>
              <a:rPr spc="-6" dirty="0"/>
              <a:t>How to </a:t>
            </a:r>
            <a:r>
              <a:rPr dirty="0"/>
              <a:t>improve the</a:t>
            </a:r>
            <a:r>
              <a:rPr spc="-76" dirty="0"/>
              <a:t> </a:t>
            </a:r>
            <a:r>
              <a:rPr spc="-6" dirty="0"/>
              <a:t>model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78764" y="1783098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825751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8764" y="2404889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8200" y="2447544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764" y="3026681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200" y="3069336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764" y="3648474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200" y="3691128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764" y="4268741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8200" y="4311396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64" y="4890534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200" y="4933188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64" y="5512314"/>
            <a:ext cx="10632948" cy="120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38200" y="5554979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0" y="0"/>
                </a:moveTo>
                <a:lnTo>
                  <a:pt x="10515600" y="0"/>
                </a:lnTo>
              </a:path>
            </a:pathLst>
          </a:custGeom>
          <a:ln w="6096">
            <a:solidFill>
              <a:srgbClr val="3C4A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6142" y="1678534"/>
            <a:ext cx="10036176" cy="4415568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spcBef>
                <a:spcPts val="1510"/>
              </a:spcBef>
            </a:pPr>
            <a:r>
              <a:rPr sz="2900" dirty="0">
                <a:latin typeface="Times New Roman"/>
                <a:cs typeface="Times New Roman"/>
              </a:rPr>
              <a:t>More </a:t>
            </a:r>
            <a:r>
              <a:rPr sz="2900" spc="-6" dirty="0">
                <a:latin typeface="Times New Roman"/>
                <a:cs typeface="Times New Roman"/>
              </a:rPr>
              <a:t>data </a:t>
            </a:r>
            <a:r>
              <a:rPr sz="2900" spc="-16" dirty="0">
                <a:latin typeface="Times New Roman"/>
                <a:cs typeface="Times New Roman"/>
              </a:rPr>
              <a:t>may </a:t>
            </a:r>
            <a:r>
              <a:rPr sz="2900" dirty="0">
                <a:latin typeface="Times New Roman"/>
                <a:cs typeface="Times New Roman"/>
              </a:rPr>
              <a:t>be</a:t>
            </a:r>
            <a:r>
              <a:rPr sz="2900" spc="36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required</a:t>
            </a:r>
            <a:endParaRPr sz="2900">
              <a:latin typeface="Times New Roman"/>
              <a:cs typeface="Times New Roman"/>
            </a:endParaRPr>
          </a:p>
          <a:p>
            <a:pPr marL="12700" marR="4994860">
              <a:lnSpc>
                <a:spcPct val="140600"/>
              </a:lnSpc>
              <a:spcBef>
                <a:spcPts val="6"/>
              </a:spcBef>
            </a:pPr>
            <a:r>
              <a:rPr sz="2900" dirty="0">
                <a:latin typeface="Times New Roman"/>
                <a:cs typeface="Times New Roman"/>
              </a:rPr>
              <a:t>Data needs to have </a:t>
            </a:r>
            <a:r>
              <a:rPr sz="2900" spc="-10" dirty="0">
                <a:latin typeface="Times New Roman"/>
                <a:cs typeface="Times New Roman"/>
              </a:rPr>
              <a:t>more</a:t>
            </a:r>
            <a:r>
              <a:rPr sz="2900" spc="-50" dirty="0">
                <a:latin typeface="Times New Roman"/>
                <a:cs typeface="Times New Roman"/>
              </a:rPr>
              <a:t> </a:t>
            </a:r>
            <a:r>
              <a:rPr sz="2900" spc="-6" dirty="0">
                <a:latin typeface="Times New Roman"/>
                <a:cs typeface="Times New Roman"/>
              </a:rPr>
              <a:t>diversity  </a:t>
            </a:r>
            <a:r>
              <a:rPr sz="2900" dirty="0">
                <a:latin typeface="Times New Roman"/>
                <a:cs typeface="Times New Roman"/>
              </a:rPr>
              <a:t>Algorithm </a:t>
            </a:r>
            <a:r>
              <a:rPr sz="2900" spc="-6" dirty="0">
                <a:latin typeface="Times New Roman"/>
                <a:cs typeface="Times New Roman"/>
              </a:rPr>
              <a:t>needs </a:t>
            </a:r>
            <a:r>
              <a:rPr sz="2900" dirty="0">
                <a:latin typeface="Times New Roman"/>
                <a:cs typeface="Times New Roman"/>
              </a:rPr>
              <a:t>longer</a:t>
            </a:r>
            <a:r>
              <a:rPr sz="2900" spc="-5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training</a:t>
            </a:r>
            <a:endParaRPr sz="2900">
              <a:latin typeface="Times New Roman"/>
              <a:cs typeface="Times New Roman"/>
            </a:endParaRPr>
          </a:p>
          <a:p>
            <a:pPr marL="12700" marR="2987646">
              <a:lnSpc>
                <a:spcPct val="140600"/>
              </a:lnSpc>
            </a:pPr>
            <a:r>
              <a:rPr sz="2900" dirty="0">
                <a:latin typeface="Times New Roman"/>
                <a:cs typeface="Times New Roman"/>
              </a:rPr>
              <a:t>More </a:t>
            </a:r>
            <a:r>
              <a:rPr sz="2900" spc="-6" dirty="0">
                <a:latin typeface="Times New Roman"/>
                <a:cs typeface="Times New Roman"/>
              </a:rPr>
              <a:t>hidden layers </a:t>
            </a:r>
            <a:r>
              <a:rPr sz="2900" dirty="0">
                <a:latin typeface="Times New Roman"/>
                <a:cs typeface="Times New Roman"/>
              </a:rPr>
              <a:t>or </a:t>
            </a:r>
            <a:r>
              <a:rPr sz="2900" spc="-6" dirty="0">
                <a:latin typeface="Times New Roman"/>
                <a:cs typeface="Times New Roman"/>
              </a:rPr>
              <a:t>hidden units </a:t>
            </a:r>
            <a:r>
              <a:rPr sz="2900" dirty="0">
                <a:latin typeface="Times New Roman"/>
                <a:cs typeface="Times New Roman"/>
              </a:rPr>
              <a:t>are required  Add</a:t>
            </a:r>
            <a:r>
              <a:rPr sz="2900" spc="-6" dirty="0">
                <a:latin typeface="Times New Roman"/>
                <a:cs typeface="Times New Roman"/>
              </a:rPr>
              <a:t> Regularization</a:t>
            </a: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40600"/>
              </a:lnSpc>
              <a:spcBef>
                <a:spcPts val="6"/>
              </a:spcBef>
            </a:pPr>
            <a:r>
              <a:rPr sz="2900" spc="-6" dirty="0">
                <a:latin typeface="Times New Roman"/>
                <a:cs typeface="Times New Roman"/>
              </a:rPr>
              <a:t>Change </a:t>
            </a:r>
            <a:r>
              <a:rPr sz="2900" dirty="0">
                <a:latin typeface="Times New Roman"/>
                <a:cs typeface="Times New Roman"/>
              </a:rPr>
              <a:t>the Neural network </a:t>
            </a:r>
            <a:r>
              <a:rPr sz="2900" spc="-6" dirty="0">
                <a:latin typeface="Times New Roman"/>
                <a:cs typeface="Times New Roman"/>
              </a:rPr>
              <a:t>architecture </a:t>
            </a:r>
            <a:r>
              <a:rPr sz="2900" dirty="0">
                <a:latin typeface="Times New Roman"/>
                <a:cs typeface="Times New Roman"/>
              </a:rPr>
              <a:t>like </a:t>
            </a:r>
            <a:r>
              <a:rPr sz="2900" spc="-6" dirty="0">
                <a:latin typeface="Times New Roman"/>
                <a:cs typeface="Times New Roman"/>
              </a:rPr>
              <a:t>activation </a:t>
            </a:r>
            <a:r>
              <a:rPr sz="2900" dirty="0">
                <a:latin typeface="Times New Roman"/>
                <a:cs typeface="Times New Roman"/>
              </a:rPr>
              <a:t>function </a:t>
            </a:r>
            <a:r>
              <a:rPr sz="2900" spc="-6" dirty="0">
                <a:latin typeface="Times New Roman"/>
                <a:cs typeface="Times New Roman"/>
              </a:rPr>
              <a:t>etc.  </a:t>
            </a:r>
            <a:r>
              <a:rPr sz="2900" dirty="0">
                <a:latin typeface="Times New Roman"/>
                <a:cs typeface="Times New Roman"/>
              </a:rPr>
              <a:t>There are </a:t>
            </a:r>
            <a:r>
              <a:rPr sz="2900" spc="-10" dirty="0">
                <a:latin typeface="Times New Roman"/>
                <a:cs typeface="Times New Roman"/>
              </a:rPr>
              <a:t>many </a:t>
            </a:r>
            <a:r>
              <a:rPr sz="2900" dirty="0">
                <a:latin typeface="Times New Roman"/>
                <a:cs typeface="Times New Roman"/>
              </a:rPr>
              <a:t>other </a:t>
            </a:r>
            <a:r>
              <a:rPr sz="2900" spc="-6" dirty="0">
                <a:latin typeface="Times New Roman"/>
                <a:cs typeface="Times New Roman"/>
              </a:rPr>
              <a:t>considerations </a:t>
            </a:r>
            <a:r>
              <a:rPr sz="2900" dirty="0">
                <a:latin typeface="Times New Roman"/>
                <a:cs typeface="Times New Roman"/>
              </a:rPr>
              <a:t>you </a:t>
            </a:r>
            <a:r>
              <a:rPr sz="2900" spc="-6" dirty="0">
                <a:latin typeface="Times New Roman"/>
                <a:cs typeface="Times New Roman"/>
              </a:rPr>
              <a:t>can </a:t>
            </a:r>
            <a:r>
              <a:rPr sz="2900" dirty="0">
                <a:latin typeface="Times New Roman"/>
                <a:cs typeface="Times New Roman"/>
              </a:rPr>
              <a:t>think of..</a:t>
            </a:r>
            <a:endParaRPr sz="2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0043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458547"/>
            <a:ext cx="10894061" cy="1339648"/>
          </a:xfrm>
          <a:prstGeom prst="rect">
            <a:avLst/>
          </a:prstGeom>
        </p:spPr>
        <p:txBody>
          <a:bodyPr vert="horz" wrap="square" lIns="0" tIns="336092" rIns="0" bIns="0" rtlCol="0">
            <a:spAutoFit/>
          </a:bodyPr>
          <a:lstStyle/>
          <a:p>
            <a:pPr marL="4848177" marR="5080" indent="-3670263">
              <a:lnSpc>
                <a:spcPts val="3890"/>
              </a:lnSpc>
              <a:spcBef>
                <a:spcPts val="586"/>
              </a:spcBef>
            </a:pPr>
            <a:r>
              <a:rPr sz="3600" spc="-6" dirty="0"/>
              <a:t>Distribution of data for improving the accuracy of  </a:t>
            </a:r>
            <a:r>
              <a:rPr sz="3600" dirty="0"/>
              <a:t>the</a:t>
            </a:r>
            <a:r>
              <a:rPr sz="3600" spc="-6" dirty="0"/>
              <a:t> model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835153" y="6166104"/>
            <a:ext cx="10528554" cy="20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153" y="4692396"/>
            <a:ext cx="10528554" cy="2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5153" y="3218689"/>
            <a:ext cx="10528554" cy="2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4483" y="1812036"/>
            <a:ext cx="2759202" cy="1428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6558" y="2256169"/>
            <a:ext cx="8114030" cy="927819"/>
          </a:xfrm>
          <a:prstGeom prst="rect">
            <a:avLst/>
          </a:prstGeom>
        </p:spPr>
        <p:txBody>
          <a:bodyPr vert="horz" wrap="square" lIns="0" tIns="40006" rIns="0" bIns="0" rtlCol="0">
            <a:spAutoFit/>
          </a:bodyPr>
          <a:lstStyle/>
          <a:p>
            <a:pPr marL="12700">
              <a:spcBef>
                <a:spcPts val="316"/>
              </a:spcBef>
            </a:pPr>
            <a:r>
              <a:rPr sz="3000" b="1" spc="-36" dirty="0">
                <a:latin typeface="Times New Roman"/>
                <a:cs typeface="Times New Roman"/>
              </a:rPr>
              <a:t>Training</a:t>
            </a:r>
            <a:r>
              <a:rPr sz="3000" b="1" spc="10" dirty="0">
                <a:latin typeface="Times New Roman"/>
                <a:cs typeface="Times New Roman"/>
              </a:rPr>
              <a:t> </a:t>
            </a:r>
            <a:r>
              <a:rPr sz="3000" b="1" spc="-6" dirty="0">
                <a:latin typeface="Times New Roman"/>
                <a:cs typeface="Times New Roman"/>
              </a:rPr>
              <a:t>set</a:t>
            </a:r>
            <a:endParaRPr sz="3000">
              <a:latin typeface="Times New Roman"/>
              <a:cs typeface="Times New Roman"/>
            </a:endParaRPr>
          </a:p>
          <a:p>
            <a:pPr marL="2405356">
              <a:spcBef>
                <a:spcPts val="196"/>
              </a:spcBef>
            </a:pPr>
            <a:r>
              <a:rPr sz="2600" dirty="0">
                <a:latin typeface="Times New Roman"/>
                <a:cs typeface="Times New Roman"/>
              </a:rPr>
              <a:t>Which </a:t>
            </a:r>
            <a:r>
              <a:rPr sz="2600" spc="6" dirty="0">
                <a:latin typeface="Times New Roman"/>
                <a:cs typeface="Times New Roman"/>
              </a:rPr>
              <a:t>you </a:t>
            </a:r>
            <a:r>
              <a:rPr sz="2600" dirty="0">
                <a:latin typeface="Times New Roman"/>
                <a:cs typeface="Times New Roman"/>
              </a:rPr>
              <a:t>run your learning algorithm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09594" y="3555620"/>
            <a:ext cx="7660640" cy="1100173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6300"/>
              </a:lnSpc>
              <a:spcBef>
                <a:spcPts val="530"/>
              </a:spcBef>
            </a:pPr>
            <a:r>
              <a:rPr sz="2600" dirty="0">
                <a:latin typeface="Times New Roman"/>
                <a:cs typeface="Times New Roman"/>
              </a:rPr>
              <a:t>Which </a:t>
            </a:r>
            <a:r>
              <a:rPr sz="2600" spc="6" dirty="0">
                <a:latin typeface="Times New Roman"/>
                <a:cs typeface="Times New Roman"/>
              </a:rPr>
              <a:t>you </a:t>
            </a:r>
            <a:r>
              <a:rPr sz="2600" dirty="0">
                <a:latin typeface="Times New Roman"/>
                <a:cs typeface="Times New Roman"/>
              </a:rPr>
              <a:t>use </a:t>
            </a:r>
            <a:r>
              <a:rPr sz="2600" spc="-10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tune </a:t>
            </a:r>
            <a:r>
              <a:rPr sz="2600" spc="-6" dirty="0">
                <a:latin typeface="Times New Roman"/>
                <a:cs typeface="Times New Roman"/>
              </a:rPr>
              <a:t>parameters, select features, </a:t>
            </a:r>
            <a:r>
              <a:rPr sz="2600" dirty="0">
                <a:latin typeface="Times New Roman"/>
                <a:cs typeface="Times New Roman"/>
              </a:rPr>
              <a:t>and  </a:t>
            </a:r>
            <a:r>
              <a:rPr sz="2600" spc="-6" dirty="0">
                <a:latin typeface="Times New Roman"/>
                <a:cs typeface="Times New Roman"/>
              </a:rPr>
              <a:t>make </a:t>
            </a:r>
            <a:r>
              <a:rPr sz="2600" dirty="0">
                <a:latin typeface="Times New Roman"/>
                <a:cs typeface="Times New Roman"/>
              </a:rPr>
              <a:t>other </a:t>
            </a:r>
            <a:r>
              <a:rPr sz="2600" spc="-6" dirty="0">
                <a:latin typeface="Times New Roman"/>
                <a:cs typeface="Times New Roman"/>
              </a:rPr>
              <a:t>decisions </a:t>
            </a:r>
            <a:r>
              <a:rPr sz="2600" dirty="0">
                <a:latin typeface="Times New Roman"/>
                <a:cs typeface="Times New Roman"/>
              </a:rPr>
              <a:t>regarding the </a:t>
            </a:r>
            <a:r>
              <a:rPr sz="2600" spc="-6" dirty="0">
                <a:latin typeface="Times New Roman"/>
                <a:cs typeface="Times New Roman"/>
              </a:rPr>
              <a:t>learning </a:t>
            </a:r>
            <a:r>
              <a:rPr sz="2600" dirty="0">
                <a:latin typeface="Times New Roman"/>
                <a:cs typeface="Times New Roman"/>
              </a:rPr>
              <a:t>algorithm.  </a:t>
            </a:r>
            <a:r>
              <a:rPr sz="2600" spc="-6" dirty="0">
                <a:latin typeface="Times New Roman"/>
                <a:cs typeface="Times New Roman"/>
              </a:rPr>
              <a:t>Sometimes also called </a:t>
            </a: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b="1" dirty="0">
                <a:latin typeface="Times New Roman"/>
                <a:cs typeface="Times New Roman"/>
              </a:rPr>
              <a:t>hold-out </a:t>
            </a:r>
            <a:r>
              <a:rPr sz="2600" b="1" spc="-10" dirty="0">
                <a:latin typeface="Times New Roman"/>
                <a:cs typeface="Times New Roman"/>
              </a:rPr>
              <a:t>cross </a:t>
            </a:r>
            <a:r>
              <a:rPr sz="2600" b="1" dirty="0">
                <a:latin typeface="Times New Roman"/>
                <a:cs typeface="Times New Roman"/>
              </a:rPr>
              <a:t>validation </a:t>
            </a:r>
            <a:r>
              <a:rPr sz="2600" b="1" spc="-6" dirty="0">
                <a:latin typeface="Times New Roman"/>
                <a:cs typeface="Times New Roman"/>
              </a:rPr>
              <a:t>set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9" name="object 9"/>
          <p:cNvSpPr/>
          <p:nvPr/>
        </p:nvSpPr>
        <p:spPr>
          <a:xfrm>
            <a:off x="824483" y="3285744"/>
            <a:ext cx="2759202" cy="142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9106" y="3363292"/>
            <a:ext cx="2352040" cy="126803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065" marR="5080" algn="ctr">
              <a:lnSpc>
                <a:spcPct val="86200"/>
              </a:lnSpc>
              <a:spcBef>
                <a:spcPts val="600"/>
              </a:spcBef>
            </a:pPr>
            <a:r>
              <a:rPr sz="3000" b="1" dirty="0">
                <a:latin typeface="Times New Roman"/>
                <a:cs typeface="Times New Roman"/>
              </a:rPr>
              <a:t>Dev    </a:t>
            </a:r>
            <a:r>
              <a:rPr sz="3000" b="1" spc="-6" dirty="0">
                <a:latin typeface="Times New Roman"/>
                <a:cs typeface="Times New Roman"/>
              </a:rPr>
              <a:t>(develop</a:t>
            </a:r>
            <a:r>
              <a:rPr sz="3000" b="1" spc="-20" dirty="0">
                <a:latin typeface="Times New Roman"/>
                <a:cs typeface="Times New Roman"/>
              </a:rPr>
              <a:t>m</a:t>
            </a:r>
            <a:r>
              <a:rPr sz="3000" b="1" spc="-6" dirty="0">
                <a:latin typeface="Times New Roman"/>
                <a:cs typeface="Times New Roman"/>
              </a:rPr>
              <a:t>ent)  set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9595" y="5029581"/>
            <a:ext cx="7481570" cy="1099533"/>
          </a:xfrm>
          <a:prstGeom prst="rect">
            <a:avLst/>
          </a:prstGeom>
        </p:spPr>
        <p:txBody>
          <a:bodyPr vert="horz" wrap="square" lIns="0" tIns="66676" rIns="0" bIns="0" rtlCol="0">
            <a:spAutoFit/>
          </a:bodyPr>
          <a:lstStyle/>
          <a:p>
            <a:pPr marL="12700" marR="5080">
              <a:lnSpc>
                <a:spcPct val="86400"/>
              </a:lnSpc>
              <a:spcBef>
                <a:spcPts val="524"/>
              </a:spcBef>
            </a:pPr>
            <a:r>
              <a:rPr sz="2600" dirty="0">
                <a:latin typeface="Times New Roman"/>
                <a:cs typeface="Times New Roman"/>
              </a:rPr>
              <a:t>which </a:t>
            </a:r>
            <a:r>
              <a:rPr sz="2600" spc="6" dirty="0">
                <a:latin typeface="Times New Roman"/>
                <a:cs typeface="Times New Roman"/>
              </a:rPr>
              <a:t>you </a:t>
            </a:r>
            <a:r>
              <a:rPr sz="2600" dirty="0">
                <a:latin typeface="Times New Roman"/>
                <a:cs typeface="Times New Roman"/>
              </a:rPr>
              <a:t>use </a:t>
            </a:r>
            <a:r>
              <a:rPr sz="2600" spc="-10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evaluate the </a:t>
            </a:r>
            <a:r>
              <a:rPr sz="2600" spc="-6" dirty="0">
                <a:latin typeface="Times New Roman"/>
                <a:cs typeface="Times New Roman"/>
              </a:rPr>
              <a:t>performance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6" dirty="0">
                <a:latin typeface="Times New Roman"/>
                <a:cs typeface="Times New Roman"/>
              </a:rPr>
              <a:t>the  algorithm, </a:t>
            </a:r>
            <a:r>
              <a:rPr sz="2600" dirty="0">
                <a:latin typeface="Times New Roman"/>
                <a:cs typeface="Times New Roman"/>
              </a:rPr>
              <a:t>but not to </a:t>
            </a:r>
            <a:r>
              <a:rPr sz="2600" spc="-6" dirty="0">
                <a:latin typeface="Times New Roman"/>
                <a:cs typeface="Times New Roman"/>
              </a:rPr>
              <a:t>make </a:t>
            </a:r>
            <a:r>
              <a:rPr sz="2600" dirty="0">
                <a:latin typeface="Times New Roman"/>
                <a:cs typeface="Times New Roman"/>
              </a:rPr>
              <a:t>any </a:t>
            </a:r>
            <a:r>
              <a:rPr sz="2600" spc="-6" dirty="0">
                <a:latin typeface="Times New Roman"/>
                <a:cs typeface="Times New Roman"/>
              </a:rPr>
              <a:t>decisions </a:t>
            </a:r>
            <a:r>
              <a:rPr sz="2600" dirty="0">
                <a:latin typeface="Times New Roman"/>
                <a:cs typeface="Times New Roman"/>
              </a:rPr>
              <a:t>regarding what  learning algorithm or </a:t>
            </a:r>
            <a:r>
              <a:rPr sz="2600" spc="-6" dirty="0">
                <a:latin typeface="Times New Roman"/>
                <a:cs typeface="Times New Roman"/>
              </a:rPr>
              <a:t>parameters </a:t>
            </a:r>
            <a:r>
              <a:rPr sz="2600" dirty="0">
                <a:latin typeface="Times New Roman"/>
                <a:cs typeface="Times New Roman"/>
              </a:rPr>
              <a:t>to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use.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4483" y="4759453"/>
            <a:ext cx="2759202" cy="1428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91437" y="5232298"/>
            <a:ext cx="1228726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b="1" spc="-70" dirty="0">
                <a:latin typeface="Times New Roman"/>
                <a:cs typeface="Times New Roman"/>
              </a:rPr>
              <a:t>Test</a:t>
            </a:r>
            <a:r>
              <a:rPr sz="3000" b="1" spc="-76" dirty="0">
                <a:latin typeface="Times New Roman"/>
                <a:cs typeface="Times New Roman"/>
              </a:rPr>
              <a:t> </a:t>
            </a:r>
            <a:r>
              <a:rPr sz="3000" b="1" spc="-6" dirty="0">
                <a:latin typeface="Times New Roman"/>
                <a:cs typeface="Times New Roman"/>
              </a:rPr>
              <a:t>set</a:t>
            </a:r>
            <a:endParaRPr sz="3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3134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280" y="626440"/>
            <a:ext cx="9217660" cy="69057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6"/>
              </a:spcBef>
            </a:pPr>
            <a:r>
              <a:rPr dirty="0"/>
              <a:t>Partition your data in </a:t>
            </a:r>
            <a:r>
              <a:rPr spc="-10" dirty="0"/>
              <a:t>different</a:t>
            </a:r>
            <a:r>
              <a:rPr spc="-106" dirty="0"/>
              <a:t> </a:t>
            </a:r>
            <a:r>
              <a:rPr dirty="0"/>
              <a:t>categories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201" y="1824227"/>
          <a:ext cx="10507981" cy="11767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9176"/>
                <a:gridCol w="2987676"/>
                <a:gridCol w="1421129"/>
              </a:tblGrid>
              <a:tr h="11767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Dev 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or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Hold Out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Cross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Validation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3337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sz="1800" b="1" spc="-4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Test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Set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34874" y="3986021"/>
            <a:ext cx="11924030" cy="2281556"/>
          </a:xfrm>
          <a:custGeom>
            <a:avLst/>
            <a:gdLst/>
            <a:ahLst/>
            <a:cxnLst/>
            <a:rect l="l" t="t" r="r" b="b"/>
            <a:pathLst>
              <a:path w="11924030" h="2281554">
                <a:moveTo>
                  <a:pt x="0" y="380238"/>
                </a:moveTo>
                <a:lnTo>
                  <a:pt x="2962" y="332530"/>
                </a:lnTo>
                <a:lnTo>
                  <a:pt x="11613" y="286594"/>
                </a:lnTo>
                <a:lnTo>
                  <a:pt x="25595" y="242785"/>
                </a:lnTo>
                <a:lnTo>
                  <a:pt x="44552" y="201460"/>
                </a:lnTo>
                <a:lnTo>
                  <a:pt x="68128" y="162974"/>
                </a:lnTo>
                <a:lnTo>
                  <a:pt x="95966" y="127683"/>
                </a:lnTo>
                <a:lnTo>
                  <a:pt x="127710" y="95943"/>
                </a:lnTo>
                <a:lnTo>
                  <a:pt x="163005" y="68110"/>
                </a:lnTo>
                <a:lnTo>
                  <a:pt x="201492" y="44539"/>
                </a:lnTo>
                <a:lnTo>
                  <a:pt x="242817" y="25587"/>
                </a:lnTo>
                <a:lnTo>
                  <a:pt x="286622" y="11609"/>
                </a:lnTo>
                <a:lnTo>
                  <a:pt x="332552" y="2961"/>
                </a:lnTo>
                <a:lnTo>
                  <a:pt x="380250" y="0"/>
                </a:lnTo>
                <a:lnTo>
                  <a:pt x="11543538" y="0"/>
                </a:lnTo>
                <a:lnTo>
                  <a:pt x="11591245" y="2961"/>
                </a:lnTo>
                <a:lnTo>
                  <a:pt x="11637181" y="11609"/>
                </a:lnTo>
                <a:lnTo>
                  <a:pt x="11680990" y="25587"/>
                </a:lnTo>
                <a:lnTo>
                  <a:pt x="11722315" y="44539"/>
                </a:lnTo>
                <a:lnTo>
                  <a:pt x="11760801" y="68110"/>
                </a:lnTo>
                <a:lnTo>
                  <a:pt x="11796092" y="95943"/>
                </a:lnTo>
                <a:lnTo>
                  <a:pt x="11827832" y="127683"/>
                </a:lnTo>
                <a:lnTo>
                  <a:pt x="11855665" y="162974"/>
                </a:lnTo>
                <a:lnTo>
                  <a:pt x="11879236" y="201460"/>
                </a:lnTo>
                <a:lnTo>
                  <a:pt x="11898188" y="242785"/>
                </a:lnTo>
                <a:lnTo>
                  <a:pt x="11912166" y="286594"/>
                </a:lnTo>
                <a:lnTo>
                  <a:pt x="11920814" y="332530"/>
                </a:lnTo>
                <a:lnTo>
                  <a:pt x="11923776" y="380238"/>
                </a:lnTo>
                <a:lnTo>
                  <a:pt x="11923776" y="1901177"/>
                </a:lnTo>
                <a:lnTo>
                  <a:pt x="11920814" y="1948875"/>
                </a:lnTo>
                <a:lnTo>
                  <a:pt x="11912166" y="1994805"/>
                </a:lnTo>
                <a:lnTo>
                  <a:pt x="11898188" y="2038610"/>
                </a:lnTo>
                <a:lnTo>
                  <a:pt x="11879236" y="2079935"/>
                </a:lnTo>
                <a:lnTo>
                  <a:pt x="11855665" y="2118422"/>
                </a:lnTo>
                <a:lnTo>
                  <a:pt x="11827832" y="2153717"/>
                </a:lnTo>
                <a:lnTo>
                  <a:pt x="11796092" y="2185461"/>
                </a:lnTo>
                <a:lnTo>
                  <a:pt x="11760801" y="2213299"/>
                </a:lnTo>
                <a:lnTo>
                  <a:pt x="11722315" y="2236875"/>
                </a:lnTo>
                <a:lnTo>
                  <a:pt x="11680990" y="2255832"/>
                </a:lnTo>
                <a:lnTo>
                  <a:pt x="11637181" y="2269814"/>
                </a:lnTo>
                <a:lnTo>
                  <a:pt x="11591245" y="2278465"/>
                </a:lnTo>
                <a:lnTo>
                  <a:pt x="11543538" y="2281428"/>
                </a:lnTo>
                <a:lnTo>
                  <a:pt x="380250" y="2281428"/>
                </a:lnTo>
                <a:lnTo>
                  <a:pt x="332552" y="2278465"/>
                </a:lnTo>
                <a:lnTo>
                  <a:pt x="286622" y="2269814"/>
                </a:lnTo>
                <a:lnTo>
                  <a:pt x="242817" y="2255832"/>
                </a:lnTo>
                <a:lnTo>
                  <a:pt x="201492" y="2236875"/>
                </a:lnTo>
                <a:lnTo>
                  <a:pt x="163005" y="2213299"/>
                </a:lnTo>
                <a:lnTo>
                  <a:pt x="127710" y="2185461"/>
                </a:lnTo>
                <a:lnTo>
                  <a:pt x="95966" y="2153717"/>
                </a:lnTo>
                <a:lnTo>
                  <a:pt x="68128" y="2118422"/>
                </a:lnTo>
                <a:lnTo>
                  <a:pt x="44552" y="2079935"/>
                </a:lnTo>
                <a:lnTo>
                  <a:pt x="25595" y="2038610"/>
                </a:lnTo>
                <a:lnTo>
                  <a:pt x="11613" y="1994805"/>
                </a:lnTo>
                <a:lnTo>
                  <a:pt x="2962" y="1948875"/>
                </a:lnTo>
                <a:lnTo>
                  <a:pt x="0" y="1901177"/>
                </a:lnTo>
                <a:lnTo>
                  <a:pt x="0" y="380238"/>
                </a:lnTo>
                <a:close/>
              </a:path>
            </a:pathLst>
          </a:custGeom>
          <a:ln w="198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104" y="3169413"/>
            <a:ext cx="11544300" cy="2988640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799571">
              <a:spcBef>
                <a:spcPts val="106"/>
              </a:spcBef>
              <a:tabLst>
                <a:tab pos="6726488" algn="l"/>
                <a:tab pos="7854237" algn="l"/>
              </a:tabLst>
            </a:pPr>
            <a:r>
              <a:rPr sz="3200" spc="-10" dirty="0">
                <a:solidFill>
                  <a:srgbClr val="2E5496"/>
                </a:solidFill>
                <a:latin typeface="Times New Roman"/>
                <a:cs typeface="Times New Roman"/>
              </a:rPr>
              <a:t>Traditional</a:t>
            </a:r>
            <a:r>
              <a:rPr sz="3200" spc="-3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E5496"/>
                </a:solidFill>
                <a:latin typeface="Times New Roman"/>
                <a:cs typeface="Times New Roman"/>
              </a:rPr>
              <a:t>Style</a:t>
            </a:r>
            <a:r>
              <a:rPr sz="3200" spc="-10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E5496"/>
                </a:solidFill>
                <a:latin typeface="Times New Roman"/>
                <a:cs typeface="Times New Roman"/>
              </a:rPr>
              <a:t>partitioning	70/30	or</a:t>
            </a:r>
            <a:r>
              <a:rPr sz="3200" spc="6" dirty="0">
                <a:solidFill>
                  <a:srgbClr val="2E5496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2E5496"/>
                </a:solidFill>
                <a:latin typeface="Times New Roman"/>
                <a:cs typeface="Times New Roman"/>
              </a:rPr>
              <a:t>60/20/20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12700"/>
            <a:r>
              <a:rPr sz="3200" dirty="0">
                <a:latin typeface="Times New Roman"/>
                <a:cs typeface="Times New Roman"/>
              </a:rPr>
              <a:t>But </a:t>
            </a:r>
            <a:r>
              <a:rPr sz="3200" spc="-6" dirty="0">
                <a:latin typeface="Times New Roman"/>
                <a:cs typeface="Times New Roman"/>
              </a:rPr>
              <a:t>in </a:t>
            </a:r>
            <a:r>
              <a:rPr sz="3200" dirty="0">
                <a:latin typeface="Times New Roman"/>
                <a:cs typeface="Times New Roman"/>
              </a:rPr>
              <a:t>the era of Deep Learning may </a:t>
            </a:r>
            <a:r>
              <a:rPr sz="3200" spc="6" dirty="0">
                <a:latin typeface="Times New Roman"/>
                <a:cs typeface="Times New Roman"/>
              </a:rPr>
              <a:t>even </a:t>
            </a:r>
            <a:r>
              <a:rPr sz="3200" dirty="0">
                <a:latin typeface="Times New Roman"/>
                <a:cs typeface="Times New Roman"/>
              </a:rPr>
              <a:t>go down </a:t>
            </a:r>
            <a:r>
              <a:rPr sz="3200" spc="-6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99 0.5</a:t>
            </a:r>
            <a:r>
              <a:rPr sz="3200" spc="-136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0.5</a:t>
            </a:r>
            <a:endParaRPr sz="320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/>
            <a:r>
              <a:rPr sz="3200" dirty="0">
                <a:latin typeface="Times New Roman"/>
                <a:cs typeface="Times New Roman"/>
              </a:rPr>
              <a:t>If </a:t>
            </a:r>
            <a:r>
              <a:rPr sz="3200" spc="-6" dirty="0">
                <a:latin typeface="Times New Roman"/>
                <a:cs typeface="Times New Roman"/>
              </a:rPr>
              <a:t>the data </a:t>
            </a:r>
            <a:r>
              <a:rPr sz="3200" dirty="0">
                <a:latin typeface="Times New Roman"/>
                <a:cs typeface="Times New Roman"/>
              </a:rPr>
              <a:t>size </a:t>
            </a:r>
            <a:r>
              <a:rPr sz="3200" spc="-6" dirty="0">
                <a:latin typeface="Times New Roman"/>
                <a:cs typeface="Times New Roman"/>
              </a:rPr>
              <a:t>is 1,00,0000 then 5000 5000 </a:t>
            </a:r>
            <a:r>
              <a:rPr sz="3200" dirty="0">
                <a:latin typeface="Times New Roman"/>
                <a:cs typeface="Times New Roman"/>
              </a:rPr>
              <a:t>data </a:t>
            </a:r>
            <a:r>
              <a:rPr sz="3200" spc="-6" dirty="0">
                <a:latin typeface="Times New Roman"/>
                <a:cs typeface="Times New Roman"/>
              </a:rPr>
              <a:t>size </a:t>
            </a:r>
            <a:r>
              <a:rPr sz="3200" dirty="0">
                <a:latin typeface="Times New Roman"/>
                <a:cs typeface="Times New Roman"/>
              </a:rPr>
              <a:t>will still be </a:t>
            </a:r>
            <a:r>
              <a:rPr sz="3200" spc="-6" dirty="0">
                <a:latin typeface="Times New Roman"/>
                <a:cs typeface="Times New Roman"/>
              </a:rPr>
              <a:t>there  in </a:t>
            </a:r>
            <a:r>
              <a:rPr sz="3200" spc="6" dirty="0">
                <a:latin typeface="Times New Roman"/>
                <a:cs typeface="Times New Roman"/>
              </a:rPr>
              <a:t>dev and </a:t>
            </a:r>
            <a:r>
              <a:rPr sz="3200" dirty="0">
                <a:latin typeface="Times New Roman"/>
                <a:cs typeface="Times New Roman"/>
              </a:rPr>
              <a:t>test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sets</a:t>
            </a:r>
            <a:endParaRPr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2012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3133090" cy="690575"/>
          </a:xfrm>
          <a:prstGeom prst="rect">
            <a:avLst/>
          </a:prstGeom>
        </p:spPr>
        <p:txBody>
          <a:bodyPr vert="horz" wrap="square" lIns="0" tIns="13336" rIns="0" bIns="0" rtlCol="0">
            <a:spAutoFit/>
          </a:bodyPr>
          <a:lstStyle/>
          <a:p>
            <a:pPr marL="12700">
              <a:spcBef>
                <a:spcPts val="106"/>
              </a:spcBef>
            </a:pPr>
            <a:r>
              <a:rPr dirty="0"/>
              <a:t>Bias/</a:t>
            </a:r>
            <a:r>
              <a:rPr spc="-490" dirty="0"/>
              <a:t>V</a:t>
            </a:r>
            <a:r>
              <a:rPr dirty="0"/>
              <a:t>ariance</a:t>
            </a:r>
          </a:p>
        </p:txBody>
      </p:sp>
      <p:sp>
        <p:nvSpPr>
          <p:cNvPr id="3" name="object 3"/>
          <p:cNvSpPr/>
          <p:nvPr/>
        </p:nvSpPr>
        <p:spPr>
          <a:xfrm>
            <a:off x="1231391" y="2554223"/>
            <a:ext cx="9729216" cy="2955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0608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4935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Famous CNN</a:t>
            </a:r>
            <a:r>
              <a:rPr spc="-70" dirty="0"/>
              <a:t> </a:t>
            </a:r>
            <a:r>
              <a:rPr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1097280" y="1927860"/>
            <a:ext cx="10058400" cy="303530"/>
          </a:xfrm>
          <a:custGeom>
            <a:avLst/>
            <a:gdLst/>
            <a:ahLst/>
            <a:cxnLst/>
            <a:rect l="l" t="t" r="r" b="b"/>
            <a:pathLst>
              <a:path w="10058400" h="303530">
                <a:moveTo>
                  <a:pt x="0" y="303275"/>
                </a:moveTo>
                <a:lnTo>
                  <a:pt x="10058400" y="303275"/>
                </a:lnTo>
                <a:lnTo>
                  <a:pt x="10058400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0763" y="1711426"/>
            <a:ext cx="7155180" cy="46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0011" y="1560588"/>
            <a:ext cx="2420112" cy="829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200" y="1751076"/>
            <a:ext cx="7040880" cy="355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280" y="2473451"/>
            <a:ext cx="10058400" cy="302260"/>
          </a:xfrm>
          <a:custGeom>
            <a:avLst/>
            <a:gdLst/>
            <a:ahLst/>
            <a:cxnLst/>
            <a:rect l="l" t="t" r="r" b="b"/>
            <a:pathLst>
              <a:path w="10058400" h="302260">
                <a:moveTo>
                  <a:pt x="0" y="301751"/>
                </a:moveTo>
                <a:lnTo>
                  <a:pt x="10058400" y="301751"/>
                </a:lnTo>
                <a:lnTo>
                  <a:pt x="10058400" y="0"/>
                </a:lnTo>
                <a:lnTo>
                  <a:pt x="0" y="0"/>
                </a:lnTo>
                <a:lnTo>
                  <a:pt x="0" y="301751"/>
                </a:lnTo>
                <a:close/>
              </a:path>
            </a:pathLst>
          </a:custGeom>
          <a:ln w="6095">
            <a:solidFill>
              <a:srgbClr val="AD92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763" y="2255494"/>
            <a:ext cx="7155180" cy="46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0011" y="2104656"/>
            <a:ext cx="2737104" cy="829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0" y="2295144"/>
            <a:ext cx="7040880" cy="355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7280" y="3017520"/>
            <a:ext cx="10058400" cy="302260"/>
          </a:xfrm>
          <a:custGeom>
            <a:avLst/>
            <a:gdLst/>
            <a:ahLst/>
            <a:cxnLst/>
            <a:rect l="l" t="t" r="r" b="b"/>
            <a:pathLst>
              <a:path w="10058400" h="302260">
                <a:moveTo>
                  <a:pt x="0" y="301751"/>
                </a:moveTo>
                <a:lnTo>
                  <a:pt x="10058400" y="301751"/>
                </a:lnTo>
                <a:lnTo>
                  <a:pt x="10058400" y="0"/>
                </a:lnTo>
                <a:lnTo>
                  <a:pt x="0" y="0"/>
                </a:lnTo>
                <a:lnTo>
                  <a:pt x="0" y="301751"/>
                </a:lnTo>
                <a:close/>
              </a:path>
            </a:pathLst>
          </a:custGeom>
          <a:ln w="6095">
            <a:solidFill>
              <a:srgbClr val="AC7D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0763" y="2799562"/>
            <a:ext cx="7155180" cy="46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20011" y="2648724"/>
            <a:ext cx="2461260" cy="829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0200" y="2839211"/>
            <a:ext cx="7040880" cy="355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7280" y="3561588"/>
            <a:ext cx="10058400" cy="302260"/>
          </a:xfrm>
          <a:custGeom>
            <a:avLst/>
            <a:gdLst/>
            <a:ahLst/>
            <a:cxnLst/>
            <a:rect l="l" t="t" r="r" b="b"/>
            <a:pathLst>
              <a:path w="10058400" h="302260">
                <a:moveTo>
                  <a:pt x="0" y="301751"/>
                </a:moveTo>
                <a:lnTo>
                  <a:pt x="10058400" y="301751"/>
                </a:lnTo>
                <a:lnTo>
                  <a:pt x="10058400" y="0"/>
                </a:lnTo>
                <a:lnTo>
                  <a:pt x="0" y="0"/>
                </a:lnTo>
                <a:lnTo>
                  <a:pt x="0" y="301751"/>
                </a:lnTo>
                <a:close/>
              </a:path>
            </a:pathLst>
          </a:custGeom>
          <a:ln w="6095">
            <a:solidFill>
              <a:srgbClr val="AB6A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763" y="3345141"/>
            <a:ext cx="7155180" cy="4663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0011" y="3194316"/>
            <a:ext cx="3211067" cy="8290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0200" y="3384803"/>
            <a:ext cx="7040880" cy="353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7280" y="4105655"/>
            <a:ext cx="10058400" cy="302260"/>
          </a:xfrm>
          <a:custGeom>
            <a:avLst/>
            <a:gdLst/>
            <a:ahLst/>
            <a:cxnLst/>
            <a:rect l="l" t="t" r="r" b="b"/>
            <a:pathLst>
              <a:path w="10058400" h="302260">
                <a:moveTo>
                  <a:pt x="0" y="301752"/>
                </a:moveTo>
                <a:lnTo>
                  <a:pt x="10058400" y="301752"/>
                </a:lnTo>
                <a:lnTo>
                  <a:pt x="10058400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ln w="6095">
            <a:solidFill>
              <a:srgbClr val="AD5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0763" y="3889209"/>
            <a:ext cx="7155180" cy="4663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20011" y="3738384"/>
            <a:ext cx="2816352" cy="8290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0" y="3928871"/>
            <a:ext cx="7040880" cy="3535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97280" y="4649723"/>
            <a:ext cx="10058400" cy="303530"/>
          </a:xfrm>
          <a:custGeom>
            <a:avLst/>
            <a:gdLst/>
            <a:ahLst/>
            <a:cxnLst/>
            <a:rect l="l" t="t" r="r" b="b"/>
            <a:pathLst>
              <a:path w="10058400" h="303529">
                <a:moveTo>
                  <a:pt x="0" y="303275"/>
                </a:moveTo>
                <a:lnTo>
                  <a:pt x="10058400" y="303275"/>
                </a:lnTo>
                <a:lnTo>
                  <a:pt x="10058400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ln w="6096">
            <a:solidFill>
              <a:srgbClr val="AF4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0763" y="4433277"/>
            <a:ext cx="7155180" cy="4663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20011" y="4282452"/>
            <a:ext cx="2578608" cy="8290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0200" y="4472940"/>
            <a:ext cx="7040880" cy="3535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7280" y="5193791"/>
            <a:ext cx="10058400" cy="303530"/>
          </a:xfrm>
          <a:custGeom>
            <a:avLst/>
            <a:gdLst/>
            <a:ahLst/>
            <a:cxnLst/>
            <a:rect l="l" t="t" r="r" b="b"/>
            <a:pathLst>
              <a:path w="10058400" h="303529">
                <a:moveTo>
                  <a:pt x="0" y="303275"/>
                </a:moveTo>
                <a:lnTo>
                  <a:pt x="10058400" y="303275"/>
                </a:lnTo>
                <a:lnTo>
                  <a:pt x="10058400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ln w="6096">
            <a:solidFill>
              <a:srgbClr val="B14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40763" y="4977358"/>
            <a:ext cx="7155180" cy="46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20011" y="4826508"/>
            <a:ext cx="3319272" cy="8290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00200" y="5017008"/>
            <a:ext cx="7040880" cy="3550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7280" y="5737859"/>
            <a:ext cx="10058400" cy="303530"/>
          </a:xfrm>
          <a:custGeom>
            <a:avLst/>
            <a:gdLst/>
            <a:ahLst/>
            <a:cxnLst/>
            <a:rect l="l" t="t" r="r" b="b"/>
            <a:pathLst>
              <a:path w="10058400" h="303529">
                <a:moveTo>
                  <a:pt x="0" y="303275"/>
                </a:moveTo>
                <a:lnTo>
                  <a:pt x="10058400" y="303275"/>
                </a:lnTo>
                <a:lnTo>
                  <a:pt x="10058400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ln w="6096">
            <a:solidFill>
              <a:srgbClr val="B435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0763" y="5521452"/>
            <a:ext cx="7155180" cy="467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20011" y="5370576"/>
            <a:ext cx="3072384" cy="8290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0200" y="5561076"/>
            <a:ext cx="7040880" cy="3550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871217" y="1550060"/>
            <a:ext cx="2822575" cy="43808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LeNet -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1990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AlexNet -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2012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ZFNet -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2013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GoogLeNet -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2014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VGGNet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2014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ts val="4290"/>
              </a:lnSpc>
              <a:spcBef>
                <a:spcPts val="29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ResNet -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2015 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Inception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v3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2016 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MobileNet -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2017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6939" y="6427114"/>
            <a:ext cx="843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25 June</a:t>
            </a:r>
            <a:r>
              <a:rPr sz="1200" spc="-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Date Placeholder 3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40" name="Footer Placeholder 3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7"/>
          </p:nvPr>
        </p:nvSpPr>
        <p:spPr>
          <a:xfrm>
            <a:off x="11658600" y="6427114"/>
            <a:ext cx="206375" cy="177800"/>
          </a:xfrm>
        </p:spPr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67</a:t>
            </a:fld>
            <a:endParaRPr lang="en-I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79" y="1059180"/>
            <a:ext cx="11730880" cy="4647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68</a:t>
            </a:fld>
            <a:endParaRPr lang="en-IN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92919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Innovative use of 1X1 Convolution</a:t>
            </a:r>
            <a:r>
              <a:rPr spc="-120" dirty="0"/>
              <a:t> </a:t>
            </a:r>
            <a:r>
              <a:rPr dirty="0"/>
              <a:t>Filter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2404872"/>
            <a:ext cx="6553200" cy="2868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69539" y="2328672"/>
            <a:ext cx="2561884" cy="3020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69</a:t>
            </a:fld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5864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5" dirty="0">
                <a:latin typeface="Calibri Light"/>
                <a:cs typeface="Calibri Light"/>
              </a:rPr>
              <a:t>References </a:t>
            </a:r>
            <a:r>
              <a:rPr sz="4400" b="0" dirty="0">
                <a:latin typeface="Calibri Light"/>
                <a:cs typeface="Calibri Light"/>
              </a:rPr>
              <a:t>and</a:t>
            </a:r>
            <a:r>
              <a:rPr sz="4400" b="0" spc="-55" dirty="0">
                <a:latin typeface="Calibri Light"/>
                <a:cs typeface="Calibri Light"/>
              </a:rPr>
              <a:t> </a:t>
            </a:r>
            <a:r>
              <a:rPr sz="4400" b="0" spc="-20" dirty="0">
                <a:latin typeface="Calibri Light"/>
                <a:cs typeface="Calibri Light"/>
              </a:rPr>
              <a:t>Resources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25240" y="1592580"/>
            <a:ext cx="4539234" cy="4539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1947" y="1938527"/>
            <a:ext cx="4313682" cy="1913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45630" y="2329941"/>
            <a:ext cx="3307715" cy="106108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905" algn="ctr">
              <a:lnSpc>
                <a:spcPct val="91500"/>
              </a:lnSpc>
              <a:spcBef>
                <a:spcPts val="345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GitHub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sample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projects provided by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many  programmers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6316" y="1938527"/>
            <a:ext cx="4315206" cy="1913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4604" y="4146803"/>
            <a:ext cx="4315206" cy="1911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sz="half" idx="2"/>
          </p:nvPr>
        </p:nvSpPr>
        <p:spPr>
          <a:xfrm>
            <a:off x="1936369" y="1938527"/>
            <a:ext cx="3809112" cy="3783472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47955" marR="140970" indent="-2540" algn="ctr">
              <a:lnSpc>
                <a:spcPct val="91600"/>
              </a:lnSpc>
              <a:spcBef>
                <a:spcPts val="340"/>
              </a:spcBef>
            </a:pPr>
            <a:r>
              <a:rPr sz="2200" spc="-5" dirty="0"/>
              <a:t>Online </a:t>
            </a:r>
            <a:r>
              <a:rPr sz="2200" spc="-10" dirty="0"/>
              <a:t>Courses </a:t>
            </a:r>
            <a:r>
              <a:rPr sz="2200" spc="-5" dirty="0"/>
              <a:t>of </a:t>
            </a:r>
            <a:r>
              <a:rPr sz="2200" dirty="0"/>
              <a:t>Machine  Learning, </a:t>
            </a:r>
            <a:r>
              <a:rPr sz="2200" spc="-5" dirty="0"/>
              <a:t>Deep Learning </a:t>
            </a:r>
            <a:r>
              <a:rPr sz="2200" dirty="0"/>
              <a:t>and  </a:t>
            </a:r>
            <a:r>
              <a:rPr sz="2200" spc="-15" dirty="0"/>
              <a:t>Data </a:t>
            </a:r>
            <a:r>
              <a:rPr sz="2200" spc="-5" dirty="0"/>
              <a:t>Science on </a:t>
            </a:r>
            <a:r>
              <a:rPr sz="2200" dirty="0"/>
              <a:t>edX,</a:t>
            </a:r>
            <a:r>
              <a:rPr sz="2200" spc="-50" dirty="0"/>
              <a:t> </a:t>
            </a:r>
            <a:r>
              <a:rPr sz="2200" spc="-25" dirty="0"/>
              <a:t>Udacity,  </a:t>
            </a:r>
            <a:r>
              <a:rPr sz="2200" spc="-15" dirty="0"/>
              <a:t>Coursera</a:t>
            </a: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2200" spc="-5" dirty="0"/>
              <a:t>Series of </a:t>
            </a:r>
            <a:r>
              <a:rPr sz="2200" spc="-10" dirty="0"/>
              <a:t>Courses by </a:t>
            </a:r>
            <a:r>
              <a:rPr sz="2200" spc="-5" dirty="0"/>
              <a:t>Andrew</a:t>
            </a:r>
            <a:r>
              <a:rPr sz="2200" spc="-65" dirty="0"/>
              <a:t> </a:t>
            </a:r>
            <a:r>
              <a:rPr sz="2200" dirty="0" smtClean="0"/>
              <a:t>Ng</a:t>
            </a:r>
            <a:endParaRPr lang="en-IN" sz="2200" dirty="0" smtClean="0"/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endParaRPr sz="2200" dirty="0"/>
          </a:p>
          <a:p>
            <a:pPr>
              <a:lnSpc>
                <a:spcPct val="100000"/>
              </a:lnSpc>
            </a:pPr>
            <a:endParaRPr sz="2200" dirty="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/>
          </a:p>
          <a:p>
            <a:pPr marL="81915" marR="38735" algn="ctr">
              <a:lnSpc>
                <a:spcPct val="91500"/>
              </a:lnSpc>
            </a:pPr>
            <a:r>
              <a:rPr sz="2200" dirty="0"/>
              <a:t>Blogs and Articles </a:t>
            </a:r>
            <a:r>
              <a:rPr sz="2200" spc="-5" dirty="0"/>
              <a:t>on </a:t>
            </a:r>
            <a:r>
              <a:rPr sz="2200" dirty="0"/>
              <a:t>the</a:t>
            </a:r>
            <a:r>
              <a:rPr sz="2200" spc="-90" dirty="0"/>
              <a:t> </a:t>
            </a:r>
            <a:r>
              <a:rPr sz="2200" spc="-15" dirty="0"/>
              <a:t>latest  </a:t>
            </a:r>
            <a:r>
              <a:rPr sz="2200" dirty="0"/>
              <a:t>issues and </a:t>
            </a:r>
            <a:r>
              <a:rPr sz="2200" spc="-10" dirty="0"/>
              <a:t>trends </a:t>
            </a:r>
            <a:r>
              <a:rPr sz="2200" dirty="0"/>
              <a:t>in </a:t>
            </a:r>
            <a:r>
              <a:rPr sz="2200" spc="-5" dirty="0"/>
              <a:t>Deep  Learning</a:t>
            </a:r>
          </a:p>
        </p:txBody>
      </p:sp>
      <p:sp>
        <p:nvSpPr>
          <p:cNvPr id="9" name="object 9"/>
          <p:cNvSpPr/>
          <p:nvPr/>
        </p:nvSpPr>
        <p:spPr>
          <a:xfrm>
            <a:off x="6489191" y="4224528"/>
            <a:ext cx="4313682" cy="1913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13701" y="4784217"/>
            <a:ext cx="226885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33045" marR="5080" indent="-220979">
              <a:lnSpc>
                <a:spcPts val="2640"/>
              </a:lnSpc>
              <a:spcBef>
                <a:spcPts val="385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Resources page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400" spc="-5" dirty="0">
                <a:solidFill>
                  <a:srgbClr val="0462C1"/>
                </a:solidFill>
                <a:latin typeface="Calibri"/>
                <a:cs typeface="Calibri"/>
                <a:hlinkClick r:id="rId7"/>
              </a:rPr>
              <a:t>leadingindia.ai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64623" y="167639"/>
            <a:ext cx="1652016" cy="14325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8145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6921" y="626440"/>
            <a:ext cx="5057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Shrinking of</a:t>
            </a:r>
            <a:r>
              <a:rPr spc="-90" dirty="0"/>
              <a:t> </a:t>
            </a:r>
            <a:r>
              <a:rPr dirty="0"/>
              <a:t>Channels</a:t>
            </a:r>
          </a:p>
        </p:txBody>
      </p:sp>
      <p:sp>
        <p:nvSpPr>
          <p:cNvPr id="3" name="object 3"/>
          <p:cNvSpPr/>
          <p:nvPr/>
        </p:nvSpPr>
        <p:spPr>
          <a:xfrm>
            <a:off x="2409444" y="2372867"/>
            <a:ext cx="7373111" cy="3256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70</a:t>
            </a:fld>
            <a:endParaRPr lang="en-IN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926" y="626440"/>
            <a:ext cx="4232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Inception</a:t>
            </a:r>
            <a:r>
              <a:rPr spc="-85" dirty="0"/>
              <a:t> </a:t>
            </a:r>
            <a:r>
              <a:rPr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986027" y="1499616"/>
            <a:ext cx="10219944" cy="385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71</a:t>
            </a:fld>
            <a:endParaRPr lang="en-IN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9552" y="626440"/>
            <a:ext cx="71520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 of Computational</a:t>
            </a:r>
            <a:r>
              <a:rPr spc="-90" dirty="0"/>
              <a:t> </a:t>
            </a:r>
            <a:r>
              <a:rPr dirty="0"/>
              <a:t>Cost</a:t>
            </a:r>
          </a:p>
        </p:txBody>
      </p:sp>
      <p:sp>
        <p:nvSpPr>
          <p:cNvPr id="3" name="object 3"/>
          <p:cNvSpPr/>
          <p:nvPr/>
        </p:nvSpPr>
        <p:spPr>
          <a:xfrm>
            <a:off x="275851" y="1610867"/>
            <a:ext cx="7601704" cy="397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63488" y="5413349"/>
            <a:ext cx="5629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28X28X32X5X5X192=120 Million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Calculations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72</a:t>
            </a:fld>
            <a:endParaRPr lang="en-I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9463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Using 1X1 Convolution to reduce the</a:t>
            </a:r>
            <a:r>
              <a:rPr spc="-110" dirty="0"/>
              <a:t> </a:t>
            </a:r>
            <a:r>
              <a:rPr dirty="0"/>
              <a:t>cost</a:t>
            </a:r>
          </a:p>
        </p:txBody>
      </p:sp>
      <p:sp>
        <p:nvSpPr>
          <p:cNvPr id="3" name="object 3"/>
          <p:cNvSpPr/>
          <p:nvPr/>
        </p:nvSpPr>
        <p:spPr>
          <a:xfrm>
            <a:off x="900683" y="1743455"/>
            <a:ext cx="10390632" cy="337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14347" y="5220080"/>
            <a:ext cx="93135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56485" algn="l"/>
                <a:tab pos="2693670" algn="l"/>
              </a:tabLst>
            </a:pPr>
            <a:r>
              <a:rPr sz="2800" spc="-5" dirty="0">
                <a:latin typeface="Calibri"/>
                <a:cs typeface="Calibri"/>
              </a:rPr>
              <a:t>28X28X16X192	+	28X28X32X5X5X16 = 12.4 </a:t>
            </a:r>
            <a:r>
              <a:rPr sz="2800" spc="-10" dirty="0">
                <a:latin typeface="Calibri"/>
                <a:cs typeface="Calibri"/>
              </a:rPr>
              <a:t>Million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Calculations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73</a:t>
            </a:fld>
            <a:endParaRPr lang="en-IN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4430" y="626440"/>
            <a:ext cx="75393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Single Unit of Inception</a:t>
            </a:r>
            <a:r>
              <a:rPr spc="-95" dirty="0"/>
              <a:t> </a:t>
            </a:r>
            <a:r>
              <a:rPr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1266444" y="1860804"/>
            <a:ext cx="5544311" cy="4296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7779" y="4904232"/>
            <a:ext cx="1812035" cy="1103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7016" y="3131820"/>
            <a:ext cx="2019300" cy="1335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67372" y="2249042"/>
            <a:ext cx="787400" cy="1027430"/>
          </a:xfrm>
          <a:custGeom>
            <a:avLst/>
            <a:gdLst/>
            <a:ahLst/>
            <a:cxnLst/>
            <a:rect l="l" t="t" r="r" b="b"/>
            <a:pathLst>
              <a:path w="787400" h="1027429">
                <a:moveTo>
                  <a:pt x="722876" y="967015"/>
                </a:moveTo>
                <a:lnTo>
                  <a:pt x="699897" y="984504"/>
                </a:lnTo>
                <a:lnTo>
                  <a:pt x="787019" y="1027303"/>
                </a:lnTo>
                <a:lnTo>
                  <a:pt x="777797" y="978535"/>
                </a:lnTo>
                <a:lnTo>
                  <a:pt x="731647" y="978535"/>
                </a:lnTo>
                <a:lnTo>
                  <a:pt x="722876" y="967015"/>
                </a:lnTo>
                <a:close/>
              </a:path>
              <a:path w="787400" h="1027429">
                <a:moveTo>
                  <a:pt x="745959" y="949448"/>
                </a:moveTo>
                <a:lnTo>
                  <a:pt x="722876" y="967015"/>
                </a:lnTo>
                <a:lnTo>
                  <a:pt x="731647" y="978535"/>
                </a:lnTo>
                <a:lnTo>
                  <a:pt x="754760" y="961009"/>
                </a:lnTo>
                <a:lnTo>
                  <a:pt x="745959" y="949448"/>
                </a:lnTo>
                <a:close/>
              </a:path>
              <a:path w="787400" h="1027429">
                <a:moveTo>
                  <a:pt x="768984" y="931926"/>
                </a:moveTo>
                <a:lnTo>
                  <a:pt x="745959" y="949448"/>
                </a:lnTo>
                <a:lnTo>
                  <a:pt x="754760" y="961009"/>
                </a:lnTo>
                <a:lnTo>
                  <a:pt x="731647" y="978535"/>
                </a:lnTo>
                <a:lnTo>
                  <a:pt x="777797" y="978535"/>
                </a:lnTo>
                <a:lnTo>
                  <a:pt x="768984" y="931926"/>
                </a:lnTo>
                <a:close/>
              </a:path>
              <a:path w="787400" h="1027429">
                <a:moveTo>
                  <a:pt x="23113" y="0"/>
                </a:moveTo>
                <a:lnTo>
                  <a:pt x="0" y="17526"/>
                </a:lnTo>
                <a:lnTo>
                  <a:pt x="722876" y="967015"/>
                </a:lnTo>
                <a:lnTo>
                  <a:pt x="745959" y="949448"/>
                </a:lnTo>
                <a:lnTo>
                  <a:pt x="2311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8168" y="3438525"/>
            <a:ext cx="688975" cy="91440"/>
          </a:xfrm>
          <a:custGeom>
            <a:avLst/>
            <a:gdLst/>
            <a:ahLst/>
            <a:cxnLst/>
            <a:rect l="l" t="t" r="r" b="b"/>
            <a:pathLst>
              <a:path w="688975" h="91439">
                <a:moveTo>
                  <a:pt x="601046" y="28875"/>
                </a:moveTo>
                <a:lnTo>
                  <a:pt x="0" y="62611"/>
                </a:lnTo>
                <a:lnTo>
                  <a:pt x="1524" y="91439"/>
                </a:lnTo>
                <a:lnTo>
                  <a:pt x="602657" y="57830"/>
                </a:lnTo>
                <a:lnTo>
                  <a:pt x="601046" y="28875"/>
                </a:lnTo>
                <a:close/>
              </a:path>
              <a:path w="688975" h="91439">
                <a:moveTo>
                  <a:pt x="664466" y="28066"/>
                </a:moveTo>
                <a:lnTo>
                  <a:pt x="615441" y="28066"/>
                </a:lnTo>
                <a:lnTo>
                  <a:pt x="617092" y="57023"/>
                </a:lnTo>
                <a:lnTo>
                  <a:pt x="602657" y="57830"/>
                </a:lnTo>
                <a:lnTo>
                  <a:pt x="604265" y="86740"/>
                </a:lnTo>
                <a:lnTo>
                  <a:pt x="688593" y="38480"/>
                </a:lnTo>
                <a:lnTo>
                  <a:pt x="664466" y="28066"/>
                </a:lnTo>
                <a:close/>
              </a:path>
              <a:path w="688975" h="91439">
                <a:moveTo>
                  <a:pt x="615441" y="28066"/>
                </a:moveTo>
                <a:lnTo>
                  <a:pt x="601046" y="28875"/>
                </a:lnTo>
                <a:lnTo>
                  <a:pt x="602657" y="57830"/>
                </a:lnTo>
                <a:lnTo>
                  <a:pt x="617092" y="57023"/>
                </a:lnTo>
                <a:lnTo>
                  <a:pt x="615441" y="28066"/>
                </a:lnTo>
                <a:close/>
              </a:path>
              <a:path w="688975" h="91439">
                <a:moveTo>
                  <a:pt x="599439" y="0"/>
                </a:moveTo>
                <a:lnTo>
                  <a:pt x="601046" y="28875"/>
                </a:lnTo>
                <a:lnTo>
                  <a:pt x="615441" y="28066"/>
                </a:lnTo>
                <a:lnTo>
                  <a:pt x="664466" y="28066"/>
                </a:lnTo>
                <a:lnTo>
                  <a:pt x="59943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8168" y="4313301"/>
            <a:ext cx="688975" cy="91440"/>
          </a:xfrm>
          <a:custGeom>
            <a:avLst/>
            <a:gdLst/>
            <a:ahLst/>
            <a:cxnLst/>
            <a:rect l="l" t="t" r="r" b="b"/>
            <a:pathLst>
              <a:path w="688975" h="91439">
                <a:moveTo>
                  <a:pt x="601046" y="28875"/>
                </a:moveTo>
                <a:lnTo>
                  <a:pt x="0" y="62611"/>
                </a:lnTo>
                <a:lnTo>
                  <a:pt x="1524" y="91440"/>
                </a:lnTo>
                <a:lnTo>
                  <a:pt x="602657" y="57830"/>
                </a:lnTo>
                <a:lnTo>
                  <a:pt x="601046" y="28875"/>
                </a:lnTo>
                <a:close/>
              </a:path>
              <a:path w="688975" h="91439">
                <a:moveTo>
                  <a:pt x="664466" y="28067"/>
                </a:moveTo>
                <a:lnTo>
                  <a:pt x="615441" y="28067"/>
                </a:lnTo>
                <a:lnTo>
                  <a:pt x="617092" y="57023"/>
                </a:lnTo>
                <a:lnTo>
                  <a:pt x="602657" y="57830"/>
                </a:lnTo>
                <a:lnTo>
                  <a:pt x="604265" y="86741"/>
                </a:lnTo>
                <a:lnTo>
                  <a:pt x="688593" y="38481"/>
                </a:lnTo>
                <a:lnTo>
                  <a:pt x="664466" y="28067"/>
                </a:lnTo>
                <a:close/>
              </a:path>
              <a:path w="688975" h="91439">
                <a:moveTo>
                  <a:pt x="615441" y="28067"/>
                </a:moveTo>
                <a:lnTo>
                  <a:pt x="601046" y="28875"/>
                </a:lnTo>
                <a:lnTo>
                  <a:pt x="602657" y="57830"/>
                </a:lnTo>
                <a:lnTo>
                  <a:pt x="617092" y="57023"/>
                </a:lnTo>
                <a:lnTo>
                  <a:pt x="615441" y="28067"/>
                </a:lnTo>
                <a:close/>
              </a:path>
              <a:path w="688975" h="91439">
                <a:moveTo>
                  <a:pt x="599439" y="0"/>
                </a:moveTo>
                <a:lnTo>
                  <a:pt x="601046" y="28875"/>
                </a:lnTo>
                <a:lnTo>
                  <a:pt x="615441" y="28067"/>
                </a:lnTo>
                <a:lnTo>
                  <a:pt x="664466" y="28067"/>
                </a:lnTo>
                <a:lnTo>
                  <a:pt x="59943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76466" y="4479797"/>
            <a:ext cx="678180" cy="1029969"/>
          </a:xfrm>
          <a:custGeom>
            <a:avLst/>
            <a:gdLst/>
            <a:ahLst/>
            <a:cxnLst/>
            <a:rect l="l" t="t" r="r" b="b"/>
            <a:pathLst>
              <a:path w="678179" h="1029970">
                <a:moveTo>
                  <a:pt x="618422" y="64893"/>
                </a:moveTo>
                <a:lnTo>
                  <a:pt x="0" y="1013967"/>
                </a:lnTo>
                <a:lnTo>
                  <a:pt x="24383" y="1029715"/>
                </a:lnTo>
                <a:lnTo>
                  <a:pt x="642698" y="80738"/>
                </a:lnTo>
                <a:lnTo>
                  <a:pt x="618422" y="64893"/>
                </a:lnTo>
                <a:close/>
              </a:path>
              <a:path w="678179" h="1029970">
                <a:moveTo>
                  <a:pt x="671892" y="52704"/>
                </a:moveTo>
                <a:lnTo>
                  <a:pt x="626363" y="52704"/>
                </a:lnTo>
                <a:lnTo>
                  <a:pt x="650620" y="68579"/>
                </a:lnTo>
                <a:lnTo>
                  <a:pt x="642698" y="80738"/>
                </a:lnTo>
                <a:lnTo>
                  <a:pt x="666876" y="96519"/>
                </a:lnTo>
                <a:lnTo>
                  <a:pt x="671892" y="52704"/>
                </a:lnTo>
                <a:close/>
              </a:path>
              <a:path w="678179" h="1029970">
                <a:moveTo>
                  <a:pt x="626363" y="52704"/>
                </a:moveTo>
                <a:lnTo>
                  <a:pt x="618422" y="64893"/>
                </a:lnTo>
                <a:lnTo>
                  <a:pt x="642698" y="80738"/>
                </a:lnTo>
                <a:lnTo>
                  <a:pt x="650620" y="68579"/>
                </a:lnTo>
                <a:lnTo>
                  <a:pt x="626363" y="52704"/>
                </a:lnTo>
                <a:close/>
              </a:path>
              <a:path w="678179" h="1029970">
                <a:moveTo>
                  <a:pt x="677926" y="0"/>
                </a:moveTo>
                <a:lnTo>
                  <a:pt x="594105" y="49021"/>
                </a:lnTo>
                <a:lnTo>
                  <a:pt x="618422" y="64893"/>
                </a:lnTo>
                <a:lnTo>
                  <a:pt x="626363" y="52704"/>
                </a:lnTo>
                <a:lnTo>
                  <a:pt x="671892" y="52704"/>
                </a:lnTo>
                <a:lnTo>
                  <a:pt x="67792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33104" y="1094232"/>
            <a:ext cx="2218944" cy="2048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74</a:t>
            </a:fld>
            <a:endParaRPr lang="en-IN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7113" y="651510"/>
            <a:ext cx="8091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Inception </a:t>
            </a:r>
            <a:r>
              <a:rPr sz="4000" spc="-5" dirty="0"/>
              <a:t>Network </a:t>
            </a:r>
            <a:r>
              <a:rPr sz="4000" dirty="0"/>
              <a:t>and </a:t>
            </a:r>
            <a:r>
              <a:rPr sz="4000" spc="-5" dirty="0"/>
              <a:t>Inception</a:t>
            </a:r>
            <a:r>
              <a:rPr sz="4000" spc="-40" dirty="0"/>
              <a:t> </a:t>
            </a:r>
            <a:r>
              <a:rPr sz="4000" spc="-5" dirty="0"/>
              <a:t>Block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09244" y="1568195"/>
            <a:ext cx="10211535" cy="4581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75</a:t>
            </a:fld>
            <a:endParaRPr lang="en-IN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2620" y="626440"/>
            <a:ext cx="6824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Open Source</a:t>
            </a:r>
            <a:r>
              <a:rPr spc="-90" dirty="0"/>
              <a:t> </a:t>
            </a:r>
            <a:r>
              <a:rPr dirty="0"/>
              <a:t>Implementations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188" y="1512302"/>
            <a:ext cx="11150600" cy="43300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latin typeface="Times New Roman"/>
                <a:cs typeface="Times New Roman"/>
              </a:rPr>
              <a:t>-Developers has spent months in developing some </a:t>
            </a:r>
            <a:r>
              <a:rPr sz="2800" dirty="0">
                <a:latin typeface="Times New Roman"/>
                <a:cs typeface="Times New Roman"/>
              </a:rPr>
              <a:t>good </a:t>
            </a:r>
            <a:r>
              <a:rPr sz="2800" spc="-5" dirty="0">
                <a:latin typeface="Times New Roman"/>
                <a:cs typeface="Times New Roman"/>
              </a:rPr>
              <a:t>open source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networks</a:t>
            </a:r>
            <a:endParaRPr sz="2800">
              <a:latin typeface="Times New Roman"/>
              <a:cs typeface="Times New Roman"/>
            </a:endParaRPr>
          </a:p>
          <a:p>
            <a:pPr marL="12700" marR="329565">
              <a:lnSpc>
                <a:spcPts val="2690"/>
              </a:lnSpc>
              <a:spcBef>
                <a:spcPts val="980"/>
              </a:spcBef>
            </a:pPr>
            <a:r>
              <a:rPr sz="2800" spc="-5" dirty="0">
                <a:latin typeface="Times New Roman"/>
                <a:cs typeface="Times New Roman"/>
              </a:rPr>
              <a:t>-Many of </a:t>
            </a:r>
            <a:r>
              <a:rPr sz="2800" dirty="0">
                <a:latin typeface="Times New Roman"/>
                <a:cs typeface="Times New Roman"/>
              </a:rPr>
              <a:t>them </a:t>
            </a:r>
            <a:r>
              <a:rPr sz="2800" spc="-5" dirty="0">
                <a:latin typeface="Times New Roman"/>
                <a:cs typeface="Times New Roman"/>
              </a:rPr>
              <a:t>have </a:t>
            </a:r>
            <a:r>
              <a:rPr sz="2800" spc="-10" dirty="0">
                <a:latin typeface="Times New Roman"/>
                <a:cs typeface="Times New Roman"/>
              </a:rPr>
              <a:t>access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high-speed </a:t>
            </a:r>
            <a:r>
              <a:rPr sz="2800" spc="-5" dirty="0">
                <a:latin typeface="Times New Roman"/>
                <a:cs typeface="Times New Roman"/>
              </a:rPr>
              <a:t>GPUs and have the capacity to do  </a:t>
            </a:r>
            <a:r>
              <a:rPr sz="2800" dirty="0">
                <a:latin typeface="Times New Roman"/>
                <a:cs typeface="Times New Roman"/>
              </a:rPr>
              <a:t>lot of </a:t>
            </a:r>
            <a:r>
              <a:rPr sz="2800" spc="-5" dirty="0">
                <a:latin typeface="Times New Roman"/>
                <a:cs typeface="Times New Roman"/>
              </a:rPr>
              <a:t>experimentation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months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dirty="0">
                <a:latin typeface="Times New Roman"/>
                <a:cs typeface="Times New Roman"/>
              </a:rPr>
              <a:t>-It </a:t>
            </a:r>
            <a:r>
              <a:rPr sz="2800" spc="-5" dirty="0">
                <a:latin typeface="Times New Roman"/>
                <a:cs typeface="Times New Roman"/>
              </a:rPr>
              <a:t>is always </a:t>
            </a:r>
            <a:r>
              <a:rPr sz="2800" dirty="0">
                <a:latin typeface="Times New Roman"/>
                <a:cs typeface="Times New Roman"/>
              </a:rPr>
              <a:t>good </a:t>
            </a:r>
            <a:r>
              <a:rPr sz="2800" spc="-5" dirty="0">
                <a:latin typeface="Times New Roman"/>
                <a:cs typeface="Times New Roman"/>
              </a:rPr>
              <a:t>to start with a known open source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implementation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800" spc="-5" dirty="0">
                <a:latin typeface="Times New Roman"/>
                <a:cs typeface="Times New Roman"/>
              </a:rPr>
              <a:t>-Search </a:t>
            </a:r>
            <a:r>
              <a:rPr sz="2800" spc="-10" dirty="0">
                <a:latin typeface="Times New Roman"/>
                <a:cs typeface="Times New Roman"/>
              </a:rPr>
              <a:t>&lt;name </a:t>
            </a:r>
            <a:r>
              <a:rPr sz="2800" spc="-5" dirty="0">
                <a:latin typeface="Times New Roman"/>
                <a:cs typeface="Times New Roman"/>
              </a:rPr>
              <a:t>of the network&gt;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Github</a:t>
            </a:r>
            <a:endParaRPr sz="2800">
              <a:latin typeface="Times New Roman"/>
              <a:cs typeface="Times New Roman"/>
            </a:endParaRPr>
          </a:p>
          <a:p>
            <a:pPr marL="12700" marR="648335">
              <a:lnSpc>
                <a:spcPts val="2690"/>
              </a:lnSpc>
              <a:spcBef>
                <a:spcPts val="990"/>
              </a:spcBef>
            </a:pPr>
            <a:r>
              <a:rPr sz="2800" dirty="0">
                <a:latin typeface="Times New Roman"/>
                <a:cs typeface="Times New Roman"/>
              </a:rPr>
              <a:t>-you </a:t>
            </a:r>
            <a:r>
              <a:rPr sz="2800" spc="-5" dirty="0">
                <a:latin typeface="Times New Roman"/>
                <a:cs typeface="Times New Roman"/>
              </a:rPr>
              <a:t>will </a:t>
            </a:r>
            <a:r>
              <a:rPr sz="2800" dirty="0">
                <a:latin typeface="Times New Roman"/>
                <a:cs typeface="Times New Roman"/>
              </a:rPr>
              <a:t>get </a:t>
            </a:r>
            <a:r>
              <a:rPr sz="2800" spc="-5" dirty="0">
                <a:latin typeface="Times New Roman"/>
                <a:cs typeface="Times New Roman"/>
              </a:rPr>
              <a:t>few links </a:t>
            </a:r>
            <a:r>
              <a:rPr sz="2800" dirty="0">
                <a:latin typeface="Times New Roman"/>
                <a:cs typeface="Times New Roman"/>
              </a:rPr>
              <a:t>pointing </a:t>
            </a:r>
            <a:r>
              <a:rPr sz="2800" spc="-5" dirty="0">
                <a:latin typeface="Times New Roman"/>
                <a:cs typeface="Times New Roman"/>
              </a:rPr>
              <a:t>you to Github profiles of individuals who  have </a:t>
            </a:r>
            <a:r>
              <a:rPr sz="2800" dirty="0">
                <a:latin typeface="Times New Roman"/>
                <a:cs typeface="Times New Roman"/>
              </a:rPr>
              <a:t>put </a:t>
            </a:r>
            <a:r>
              <a:rPr sz="2800" spc="-5" dirty="0">
                <a:latin typeface="Times New Roman"/>
                <a:cs typeface="Times New Roman"/>
              </a:rPr>
              <a:t>these network models </a:t>
            </a:r>
            <a:r>
              <a:rPr sz="2800" dirty="0">
                <a:latin typeface="Times New Roman"/>
                <a:cs typeface="Times New Roman"/>
              </a:rPr>
              <a:t>along </a:t>
            </a:r>
            <a:r>
              <a:rPr sz="2800" spc="-5" dirty="0">
                <a:latin typeface="Times New Roman"/>
                <a:cs typeface="Times New Roman"/>
              </a:rPr>
              <a:t>with the learned weights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online</a:t>
            </a:r>
            <a:endParaRPr sz="2800">
              <a:latin typeface="Times New Roman"/>
              <a:cs typeface="Times New Roman"/>
            </a:endParaRPr>
          </a:p>
          <a:p>
            <a:pPr marL="12700" marR="198120">
              <a:lnSpc>
                <a:spcPts val="2690"/>
              </a:lnSpc>
              <a:spcBef>
                <a:spcPts val="990"/>
              </a:spcBef>
            </a:pPr>
            <a:r>
              <a:rPr sz="2800" spc="-5" dirty="0">
                <a:latin typeface="Times New Roman"/>
                <a:cs typeface="Times New Roman"/>
              </a:rPr>
              <a:t>-Download or clone these network depending </a:t>
            </a:r>
            <a:r>
              <a:rPr sz="2800" dirty="0">
                <a:latin typeface="Times New Roman"/>
                <a:cs typeface="Times New Roman"/>
              </a:rPr>
              <a:t>upon </a:t>
            </a:r>
            <a:r>
              <a:rPr sz="2800" spc="-5" dirty="0">
                <a:latin typeface="Times New Roman"/>
                <a:cs typeface="Times New Roman"/>
              </a:rPr>
              <a:t>whether you are working  </a:t>
            </a:r>
            <a:r>
              <a:rPr sz="2800" dirty="0">
                <a:latin typeface="Times New Roman"/>
                <a:cs typeface="Times New Roman"/>
              </a:rPr>
              <a:t>on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dirty="0">
                <a:latin typeface="Times New Roman"/>
                <a:cs typeface="Times New Roman"/>
              </a:rPr>
              <a:t>your </a:t>
            </a:r>
            <a:r>
              <a:rPr sz="2800" spc="-5" dirty="0">
                <a:latin typeface="Times New Roman"/>
                <a:cs typeface="Times New Roman"/>
              </a:rPr>
              <a:t>machine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remotely on 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notebook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800" spc="-5" dirty="0">
                <a:latin typeface="Times New Roman"/>
                <a:cs typeface="Times New Roman"/>
              </a:rPr>
              <a:t>-Use </a:t>
            </a:r>
            <a:r>
              <a:rPr sz="2800" dirty="0">
                <a:latin typeface="Times New Roman"/>
                <a:cs typeface="Times New Roman"/>
              </a:rPr>
              <a:t>this </a:t>
            </a:r>
            <a:r>
              <a:rPr sz="2800" spc="-5" dirty="0">
                <a:latin typeface="Times New Roman"/>
                <a:cs typeface="Times New Roman"/>
              </a:rPr>
              <a:t>trained model </a:t>
            </a:r>
            <a:r>
              <a:rPr sz="2800" dirty="0">
                <a:latin typeface="Times New Roman"/>
                <a:cs typeface="Times New Roman"/>
              </a:rPr>
              <a:t>fully </a:t>
            </a:r>
            <a:r>
              <a:rPr sz="2800" spc="-5" dirty="0">
                <a:latin typeface="Times New Roman"/>
                <a:cs typeface="Times New Roman"/>
              </a:rPr>
              <a:t>or partially depending upon your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requirements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76</a:t>
            </a:fld>
            <a:endParaRPr lang="en-IN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8317" y="626440"/>
            <a:ext cx="4055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Transfer</a:t>
            </a:r>
            <a:r>
              <a:rPr spc="-9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988" y="1767281"/>
            <a:ext cx="10885170" cy="41027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41300" marR="5080" indent="-229235">
              <a:lnSpc>
                <a:spcPts val="2500"/>
              </a:lnSpc>
              <a:spcBef>
                <a:spcPts val="705"/>
              </a:spcBef>
              <a:buFont typeface="Arial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Sharing the Knowledge </a:t>
            </a:r>
            <a:r>
              <a:rPr sz="2600" spc="-5" dirty="0">
                <a:latin typeface="Times New Roman"/>
                <a:cs typeface="Times New Roman"/>
              </a:rPr>
              <a:t>gained </a:t>
            </a:r>
            <a:r>
              <a:rPr sz="2600" dirty="0">
                <a:latin typeface="Times New Roman"/>
                <a:cs typeface="Times New Roman"/>
              </a:rPr>
              <a:t>solving one </a:t>
            </a:r>
            <a:r>
              <a:rPr sz="2600" spc="-5" dirty="0">
                <a:latin typeface="Times New Roman"/>
                <a:cs typeface="Times New Roman"/>
              </a:rPr>
              <a:t>problem </a:t>
            </a:r>
            <a:r>
              <a:rPr sz="2600" dirty="0">
                <a:latin typeface="Times New Roman"/>
                <a:cs typeface="Times New Roman"/>
              </a:rPr>
              <a:t>and applying to a </a:t>
            </a:r>
            <a:r>
              <a:rPr sz="2600" spc="-10" dirty="0">
                <a:latin typeface="Times New Roman"/>
                <a:cs typeface="Times New Roman"/>
              </a:rPr>
              <a:t>different  </a:t>
            </a:r>
            <a:r>
              <a:rPr sz="2600" spc="5" dirty="0">
                <a:latin typeface="Times New Roman"/>
                <a:cs typeface="Times New Roman"/>
              </a:rPr>
              <a:t>but </a:t>
            </a:r>
            <a:r>
              <a:rPr sz="2600" spc="-5" dirty="0">
                <a:latin typeface="Times New Roman"/>
                <a:cs typeface="Times New Roman"/>
              </a:rPr>
              <a:t>related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problem</a:t>
            </a:r>
            <a:endParaRPr sz="2600">
              <a:latin typeface="Times New Roman"/>
              <a:cs typeface="Times New Roman"/>
            </a:endParaRPr>
          </a:p>
          <a:p>
            <a:pPr marL="241300" marR="7620" indent="-229235">
              <a:lnSpc>
                <a:spcPct val="80000"/>
              </a:lnSpc>
              <a:spcBef>
                <a:spcPts val="1025"/>
              </a:spcBef>
              <a:buFont typeface="Arial"/>
              <a:buChar char="•"/>
              <a:tabLst>
                <a:tab pos="241935" algn="l"/>
                <a:tab pos="1521460" algn="l"/>
                <a:tab pos="2888615" algn="l"/>
                <a:tab pos="3283585" algn="l"/>
                <a:tab pos="4028440" algn="l"/>
                <a:tab pos="5211445" algn="l"/>
                <a:tab pos="6173470" algn="l"/>
                <a:tab pos="6624320" algn="l"/>
                <a:tab pos="7423150" algn="l"/>
                <a:tab pos="8679180" algn="l"/>
                <a:tab pos="9456420" algn="l"/>
              </a:tabLst>
            </a:pPr>
            <a:r>
              <a:rPr sz="2600" spc="-9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rans</a:t>
            </a:r>
            <a:r>
              <a:rPr sz="2600" spc="-15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er	L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arni</a:t>
            </a:r>
            <a:r>
              <a:rPr sz="2600" spc="-1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	</a:t>
            </a:r>
            <a:r>
              <a:rPr sz="2600" spc="-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s	ne</a:t>
            </a:r>
            <a:r>
              <a:rPr sz="2600" spc="5" dirty="0">
                <a:latin typeface="Times New Roman"/>
                <a:cs typeface="Times New Roman"/>
              </a:rPr>
              <a:t>x</a:t>
            </a:r>
            <a:r>
              <a:rPr sz="2600" dirty="0">
                <a:latin typeface="Times New Roman"/>
                <a:cs typeface="Times New Roman"/>
              </a:rPr>
              <a:t>t	p</a:t>
            </a:r>
            <a:r>
              <a:rPr sz="2600" spc="-1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pul</a:t>
            </a:r>
            <a:r>
              <a:rPr sz="2600" spc="-10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r	driv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	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f	d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ep	</a:t>
            </a:r>
            <a:r>
              <a:rPr sz="2600" spc="-20" dirty="0">
                <a:latin typeface="Times New Roman"/>
                <a:cs typeface="Times New Roman"/>
              </a:rPr>
              <a:t>l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0" dirty="0">
                <a:latin typeface="Times New Roman"/>
                <a:cs typeface="Times New Roman"/>
              </a:rPr>
              <a:t>a</a:t>
            </a:r>
            <a:r>
              <a:rPr sz="2600" dirty="0">
                <a:latin typeface="Times New Roman"/>
                <a:cs typeface="Times New Roman"/>
              </a:rPr>
              <a:t>rning	af</a:t>
            </a:r>
            <a:r>
              <a:rPr sz="2600" spc="-2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er	supe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vised  learning</a:t>
            </a:r>
            <a:endParaRPr sz="26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2500"/>
              </a:lnSpc>
              <a:spcBef>
                <a:spcPts val="975"/>
              </a:spcBef>
              <a:buFont typeface="Arial"/>
              <a:buChar char="•"/>
              <a:tabLst>
                <a:tab pos="241935" algn="l"/>
                <a:tab pos="928369" algn="l"/>
                <a:tab pos="2016760" algn="l"/>
                <a:tab pos="3051810" algn="l"/>
                <a:tab pos="3501390" algn="l"/>
                <a:tab pos="4079240" algn="l"/>
                <a:tab pos="5115560" algn="l"/>
                <a:tab pos="5767705" algn="l"/>
                <a:tab pos="6687184" algn="l"/>
                <a:tab pos="7853045" algn="l"/>
                <a:tab pos="8428990" algn="l"/>
                <a:tab pos="9816465" algn="l"/>
                <a:tab pos="10466705" algn="l"/>
              </a:tabLst>
            </a:pPr>
            <a:r>
              <a:rPr sz="2600" dirty="0">
                <a:latin typeface="Times New Roman"/>
                <a:cs typeface="Times New Roman"/>
              </a:rPr>
              <a:t>The	f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u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	spa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es	of	the	source	and	t</a:t>
            </a:r>
            <a:r>
              <a:rPr sz="2600" spc="-15" dirty="0">
                <a:latin typeface="Times New Roman"/>
                <a:cs typeface="Times New Roman"/>
              </a:rPr>
              <a:t>a</a:t>
            </a:r>
            <a:r>
              <a:rPr sz="2600" spc="-5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get	d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spc="-10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	a</a:t>
            </a:r>
            <a:r>
              <a:rPr sz="2600" spc="-15" dirty="0">
                <a:latin typeface="Times New Roman"/>
                <a:cs typeface="Times New Roman"/>
              </a:rPr>
              <a:t>r</a:t>
            </a:r>
            <a:r>
              <a:rPr sz="2600" dirty="0">
                <a:latin typeface="Times New Roman"/>
                <a:cs typeface="Times New Roman"/>
              </a:rPr>
              <a:t>e	di</a:t>
            </a:r>
            <a:r>
              <a:rPr sz="2600" spc="-55" dirty="0">
                <a:latin typeface="Times New Roman"/>
                <a:cs typeface="Times New Roman"/>
              </a:rPr>
              <a:t>f</a:t>
            </a:r>
            <a:r>
              <a:rPr sz="2600" dirty="0">
                <a:latin typeface="Times New Roman"/>
                <a:cs typeface="Times New Roman"/>
              </a:rPr>
              <a:t>f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nt,	</a:t>
            </a:r>
            <a:r>
              <a:rPr sz="2600" spc="-5" dirty="0">
                <a:latin typeface="Times New Roman"/>
                <a:cs typeface="Times New Roman"/>
              </a:rPr>
              <a:t>e.</a:t>
            </a:r>
            <a:r>
              <a:rPr sz="2600" dirty="0">
                <a:latin typeface="Times New Roman"/>
                <a:cs typeface="Times New Roman"/>
              </a:rPr>
              <a:t>g.	the  documents are </a:t>
            </a:r>
            <a:r>
              <a:rPr sz="2600" spc="-5" dirty="0">
                <a:latin typeface="Times New Roman"/>
                <a:cs typeface="Times New Roman"/>
              </a:rPr>
              <a:t>written in </a:t>
            </a:r>
            <a:r>
              <a:rPr sz="2600" dirty="0">
                <a:latin typeface="Times New Roman"/>
                <a:cs typeface="Times New Roman"/>
              </a:rPr>
              <a:t>two </a:t>
            </a:r>
            <a:r>
              <a:rPr sz="2600" spc="-10" dirty="0">
                <a:latin typeface="Times New Roman"/>
                <a:cs typeface="Times New Roman"/>
              </a:rPr>
              <a:t>different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languages.</a:t>
            </a:r>
            <a:endParaRPr sz="2600">
              <a:latin typeface="Times New Roman"/>
              <a:cs typeface="Times New Roman"/>
            </a:endParaRPr>
          </a:p>
          <a:p>
            <a:pPr marL="241300" indent="-229235">
              <a:lnSpc>
                <a:spcPts val="2810"/>
              </a:lnSpc>
              <a:spcBef>
                <a:spcPts val="390"/>
              </a:spcBef>
              <a:buFont typeface="Arial"/>
              <a:buChar char="•"/>
              <a:tabLst>
                <a:tab pos="241935" algn="l"/>
              </a:tabLst>
            </a:pPr>
            <a:r>
              <a:rPr sz="2600" dirty="0">
                <a:latin typeface="Times New Roman"/>
                <a:cs typeface="Times New Roman"/>
              </a:rPr>
              <a:t>The </a:t>
            </a:r>
            <a:r>
              <a:rPr sz="2600" spc="-10" dirty="0">
                <a:latin typeface="Times New Roman"/>
                <a:cs typeface="Times New Roman"/>
              </a:rPr>
              <a:t>marginal </a:t>
            </a:r>
            <a:r>
              <a:rPr sz="2600" dirty="0">
                <a:latin typeface="Times New Roman"/>
                <a:cs typeface="Times New Roman"/>
              </a:rPr>
              <a:t>probability distributions of </a:t>
            </a:r>
            <a:r>
              <a:rPr sz="2600" spc="-5" dirty="0">
                <a:latin typeface="Times New Roman"/>
                <a:cs typeface="Times New Roman"/>
              </a:rPr>
              <a:t>source and </a:t>
            </a:r>
            <a:r>
              <a:rPr sz="2600" spc="-10" dirty="0">
                <a:latin typeface="Times New Roman"/>
                <a:cs typeface="Times New Roman"/>
              </a:rPr>
              <a:t>target </a:t>
            </a:r>
            <a:r>
              <a:rPr sz="2600" spc="-5" dirty="0">
                <a:latin typeface="Times New Roman"/>
                <a:cs typeface="Times New Roman"/>
              </a:rPr>
              <a:t>domain are</a:t>
            </a:r>
            <a:r>
              <a:rPr sz="2600" spc="47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different,</a:t>
            </a:r>
            <a:endParaRPr sz="2600">
              <a:latin typeface="Times New Roman"/>
              <a:cs typeface="Times New Roman"/>
            </a:endParaRPr>
          </a:p>
          <a:p>
            <a:pPr marL="241300">
              <a:lnSpc>
                <a:spcPts val="2810"/>
              </a:lnSpc>
            </a:pPr>
            <a:r>
              <a:rPr sz="2600" spc="-5" dirty="0">
                <a:latin typeface="Times New Roman"/>
                <a:cs typeface="Times New Roman"/>
              </a:rPr>
              <a:t>e.g. </a:t>
            </a:r>
            <a:r>
              <a:rPr sz="2600" dirty="0">
                <a:latin typeface="Times New Roman"/>
                <a:cs typeface="Times New Roman"/>
              </a:rPr>
              <a:t>the documents discuss </a:t>
            </a:r>
            <a:r>
              <a:rPr sz="2600" spc="-10" dirty="0">
                <a:latin typeface="Times New Roman"/>
                <a:cs typeface="Times New Roman"/>
              </a:rPr>
              <a:t>different</a:t>
            </a:r>
            <a:r>
              <a:rPr sz="2600" spc="-7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topics.</a:t>
            </a:r>
            <a:endParaRPr sz="2600">
              <a:latin typeface="Times New Roman"/>
              <a:cs typeface="Times New Roman"/>
            </a:endParaRPr>
          </a:p>
          <a:p>
            <a:pPr marL="241300" marR="6350" indent="-229235" algn="just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sz="2600" spc="-5" dirty="0">
                <a:latin typeface="Times New Roman"/>
                <a:cs typeface="Times New Roman"/>
              </a:rPr>
              <a:t>Simulation training is becoming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5" dirty="0">
                <a:latin typeface="Times New Roman"/>
                <a:cs typeface="Times New Roman"/>
              </a:rPr>
              <a:t>hot </a:t>
            </a:r>
            <a:r>
              <a:rPr sz="2600" spc="-5" dirty="0">
                <a:latin typeface="Times New Roman"/>
                <a:cs typeface="Times New Roman"/>
              </a:rPr>
              <a:t>area within </a:t>
            </a:r>
            <a:r>
              <a:rPr sz="2600" dirty="0">
                <a:latin typeface="Times New Roman"/>
                <a:cs typeface="Times New Roman"/>
              </a:rPr>
              <a:t>the sphere </a:t>
            </a:r>
            <a:r>
              <a:rPr sz="2600" spc="-5" dirty="0">
                <a:latin typeface="Times New Roman"/>
                <a:cs typeface="Times New Roman"/>
              </a:rPr>
              <a:t>of Deep Learning.  </a:t>
            </a:r>
            <a:r>
              <a:rPr sz="2600" dirty="0">
                <a:latin typeface="Times New Roman"/>
                <a:cs typeface="Times New Roman"/>
              </a:rPr>
              <a:t>Few </a:t>
            </a:r>
            <a:r>
              <a:rPr sz="2600" spc="-5" dirty="0">
                <a:latin typeface="Times New Roman"/>
                <a:cs typeface="Times New Roman"/>
              </a:rPr>
              <a:t>labs have also started </a:t>
            </a:r>
            <a:r>
              <a:rPr sz="2600" dirty="0">
                <a:latin typeface="Times New Roman"/>
                <a:cs typeface="Times New Roman"/>
              </a:rPr>
              <a:t>using AR/VR </a:t>
            </a:r>
            <a:r>
              <a:rPr sz="2600" spc="-20" dirty="0">
                <a:latin typeface="Times New Roman"/>
                <a:cs typeface="Times New Roman"/>
              </a:rPr>
              <a:t>Technologies </a:t>
            </a:r>
            <a:r>
              <a:rPr sz="2600" spc="-5" dirty="0">
                <a:latin typeface="Times New Roman"/>
                <a:cs typeface="Times New Roman"/>
              </a:rPr>
              <a:t>to </a:t>
            </a:r>
            <a:r>
              <a:rPr sz="2600" dirty="0">
                <a:latin typeface="Times New Roman"/>
                <a:cs typeface="Times New Roman"/>
              </a:rPr>
              <a:t>be </a:t>
            </a:r>
            <a:r>
              <a:rPr sz="2600" spc="-5" dirty="0">
                <a:latin typeface="Times New Roman"/>
                <a:cs typeface="Times New Roman"/>
              </a:rPr>
              <a:t>integrated </a:t>
            </a:r>
            <a:r>
              <a:rPr sz="2600" spc="-10" dirty="0">
                <a:latin typeface="Times New Roman"/>
                <a:cs typeface="Times New Roman"/>
              </a:rPr>
              <a:t>for  </a:t>
            </a:r>
            <a:r>
              <a:rPr sz="2600" spc="-5" dirty="0">
                <a:latin typeface="Times New Roman"/>
                <a:cs typeface="Times New Roman"/>
              </a:rPr>
              <a:t>making </a:t>
            </a:r>
            <a:r>
              <a:rPr sz="2600" dirty="0">
                <a:latin typeface="Times New Roman"/>
                <a:cs typeface="Times New Roman"/>
              </a:rPr>
              <a:t>advance learning </a:t>
            </a:r>
            <a:r>
              <a:rPr sz="2600" spc="-5" dirty="0">
                <a:latin typeface="Times New Roman"/>
                <a:cs typeface="Times New Roman"/>
              </a:rPr>
              <a:t>models </a:t>
            </a:r>
            <a:r>
              <a:rPr sz="2600" dirty="0">
                <a:latin typeface="Times New Roman"/>
                <a:cs typeface="Times New Roman"/>
              </a:rPr>
              <a:t>for </a:t>
            </a:r>
            <a:r>
              <a:rPr sz="2600" spc="-5" dirty="0">
                <a:latin typeface="Times New Roman"/>
                <a:cs typeface="Times New Roman"/>
              </a:rPr>
              <a:t>some </a:t>
            </a:r>
            <a:r>
              <a:rPr sz="2600" dirty="0">
                <a:latin typeface="Times New Roman"/>
                <a:cs typeface="Times New Roman"/>
              </a:rPr>
              <a:t>of the </a:t>
            </a:r>
            <a:r>
              <a:rPr sz="2600" spc="-5" dirty="0">
                <a:latin typeface="Times New Roman"/>
                <a:cs typeface="Times New Roman"/>
              </a:rPr>
              <a:t>critical </a:t>
            </a:r>
            <a:r>
              <a:rPr sz="2600" dirty="0">
                <a:latin typeface="Times New Roman"/>
                <a:cs typeface="Times New Roman"/>
              </a:rPr>
              <a:t>problems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area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77</a:t>
            </a:fld>
            <a:endParaRPr lang="en-IN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5612" y="1690116"/>
            <a:ext cx="7187565" cy="2338070"/>
          </a:xfrm>
          <a:custGeom>
            <a:avLst/>
            <a:gdLst/>
            <a:ahLst/>
            <a:cxnLst/>
            <a:rect l="l" t="t" r="r" b="b"/>
            <a:pathLst>
              <a:path w="7187565" h="2338070">
                <a:moveTo>
                  <a:pt x="0" y="2337816"/>
                </a:moveTo>
                <a:lnTo>
                  <a:pt x="7187184" y="2337816"/>
                </a:lnTo>
                <a:lnTo>
                  <a:pt x="7187184" y="0"/>
                </a:lnTo>
                <a:lnTo>
                  <a:pt x="0" y="0"/>
                </a:lnTo>
                <a:lnTo>
                  <a:pt x="0" y="23378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9704" y="1690116"/>
            <a:ext cx="3459479" cy="2338070"/>
          </a:xfrm>
          <a:custGeom>
            <a:avLst/>
            <a:gdLst/>
            <a:ahLst/>
            <a:cxnLst/>
            <a:rect l="l" t="t" r="r" b="b"/>
            <a:pathLst>
              <a:path w="3459479" h="2338070">
                <a:moveTo>
                  <a:pt x="0" y="2337816"/>
                </a:moveTo>
                <a:lnTo>
                  <a:pt x="3459479" y="2337816"/>
                </a:lnTo>
                <a:lnTo>
                  <a:pt x="3459479" y="0"/>
                </a:lnTo>
                <a:lnTo>
                  <a:pt x="0" y="0"/>
                </a:lnTo>
                <a:lnTo>
                  <a:pt x="0" y="23378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39364" y="626440"/>
            <a:ext cx="7113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Transfer </a:t>
            </a:r>
            <a:r>
              <a:rPr dirty="0"/>
              <a:t>Learning – Small</a:t>
            </a:r>
            <a:r>
              <a:rPr spc="-80" dirty="0"/>
              <a:t> </a:t>
            </a:r>
            <a:r>
              <a:rPr dirty="0"/>
              <a:t>Data</a:t>
            </a:r>
          </a:p>
        </p:txBody>
      </p:sp>
      <p:sp>
        <p:nvSpPr>
          <p:cNvPr id="5" name="object 5"/>
          <p:cNvSpPr/>
          <p:nvPr/>
        </p:nvSpPr>
        <p:spPr>
          <a:xfrm>
            <a:off x="976883" y="2097023"/>
            <a:ext cx="10515600" cy="14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742" y="4157853"/>
            <a:ext cx="108362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*Finding a Bengal Cat or </a:t>
            </a:r>
            <a:r>
              <a:rPr sz="2400" dirty="0">
                <a:latin typeface="Times New Roman"/>
                <a:cs typeface="Times New Roman"/>
              </a:rPr>
              <a:t>British Cat where you have </a:t>
            </a:r>
            <a:r>
              <a:rPr sz="2400" spc="-5" dirty="0">
                <a:latin typeface="Times New Roman"/>
                <a:cs typeface="Times New Roman"/>
              </a:rPr>
              <a:t>small </a:t>
            </a:r>
            <a:r>
              <a:rPr sz="2400" dirty="0">
                <a:latin typeface="Times New Roman"/>
                <a:cs typeface="Times New Roman"/>
              </a:rPr>
              <a:t>dataset of these categories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cats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65" dirty="0">
                <a:latin typeface="Times New Roman"/>
                <a:cs typeface="Times New Roman"/>
              </a:rPr>
              <a:t>*You </a:t>
            </a:r>
            <a:r>
              <a:rPr sz="2400" dirty="0">
                <a:latin typeface="Times New Roman"/>
                <a:cs typeface="Times New Roman"/>
              </a:rPr>
              <a:t>can download a cat classifier and train last </a:t>
            </a:r>
            <a:r>
              <a:rPr sz="2400" spc="-5" dirty="0">
                <a:latin typeface="Times New Roman"/>
                <a:cs typeface="Times New Roman"/>
              </a:rPr>
              <a:t>few </a:t>
            </a:r>
            <a:r>
              <a:rPr sz="2400" dirty="0">
                <a:latin typeface="Times New Roman"/>
                <a:cs typeface="Times New Roman"/>
              </a:rPr>
              <a:t>layers on your data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specifically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*In Popular Deep Learning </a:t>
            </a:r>
            <a:r>
              <a:rPr sz="2400" spc="-5" dirty="0">
                <a:latin typeface="Times New Roman"/>
                <a:cs typeface="Times New Roman"/>
              </a:rPr>
              <a:t>platforms, </a:t>
            </a:r>
            <a:r>
              <a:rPr sz="2400" dirty="0">
                <a:latin typeface="Times New Roman"/>
                <a:cs typeface="Times New Roman"/>
              </a:rPr>
              <a:t>now you have good </a:t>
            </a:r>
            <a:r>
              <a:rPr sz="2400" spc="-5" dirty="0">
                <a:latin typeface="Times New Roman"/>
                <a:cs typeface="Times New Roman"/>
              </a:rPr>
              <a:t>support for </a:t>
            </a:r>
            <a:r>
              <a:rPr sz="2400" dirty="0">
                <a:latin typeface="Times New Roman"/>
                <a:cs typeface="Times New Roman"/>
              </a:rPr>
              <a:t>transfer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* Functions like </a:t>
            </a:r>
            <a:r>
              <a:rPr sz="2400" spc="-5" dirty="0">
                <a:latin typeface="Times New Roman"/>
                <a:cs typeface="Times New Roman"/>
              </a:rPr>
              <a:t>Trainable_Parameters </a:t>
            </a:r>
            <a:r>
              <a:rPr sz="2400" dirty="0">
                <a:latin typeface="Times New Roman"/>
                <a:cs typeface="Times New Roman"/>
              </a:rPr>
              <a:t>and Freezing specific layers are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available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78</a:t>
            </a:fld>
            <a:endParaRPr lang="en-IN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2055" y="1690116"/>
            <a:ext cx="5983605" cy="2280285"/>
          </a:xfrm>
          <a:custGeom>
            <a:avLst/>
            <a:gdLst/>
            <a:ahLst/>
            <a:cxnLst/>
            <a:rect l="l" t="t" r="r" b="b"/>
            <a:pathLst>
              <a:path w="5983605" h="2280285">
                <a:moveTo>
                  <a:pt x="0" y="2279904"/>
                </a:moveTo>
                <a:lnTo>
                  <a:pt x="5983224" y="2279904"/>
                </a:lnTo>
                <a:lnTo>
                  <a:pt x="5983224" y="0"/>
                </a:lnTo>
                <a:lnTo>
                  <a:pt x="0" y="0"/>
                </a:lnTo>
                <a:lnTo>
                  <a:pt x="0" y="2279904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5612" y="1690116"/>
            <a:ext cx="4803775" cy="2280285"/>
          </a:xfrm>
          <a:custGeom>
            <a:avLst/>
            <a:gdLst/>
            <a:ahLst/>
            <a:cxnLst/>
            <a:rect l="l" t="t" r="r" b="b"/>
            <a:pathLst>
              <a:path w="4803775" h="2280285">
                <a:moveTo>
                  <a:pt x="0" y="2279904"/>
                </a:moveTo>
                <a:lnTo>
                  <a:pt x="4803648" y="2279904"/>
                </a:lnTo>
                <a:lnTo>
                  <a:pt x="4803648" y="0"/>
                </a:lnTo>
                <a:lnTo>
                  <a:pt x="0" y="0"/>
                </a:lnTo>
                <a:lnTo>
                  <a:pt x="0" y="227990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2580" y="626440"/>
            <a:ext cx="74676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Transfer </a:t>
            </a:r>
            <a:r>
              <a:rPr dirty="0"/>
              <a:t>Learning-Mid Size</a:t>
            </a:r>
            <a:r>
              <a:rPr spc="-105" dirty="0"/>
              <a:t> </a:t>
            </a:r>
            <a:r>
              <a:rPr dirty="0"/>
              <a:t>Data</a:t>
            </a:r>
          </a:p>
        </p:txBody>
      </p:sp>
      <p:sp>
        <p:nvSpPr>
          <p:cNvPr id="5" name="object 5"/>
          <p:cNvSpPr/>
          <p:nvPr/>
        </p:nvSpPr>
        <p:spPr>
          <a:xfrm>
            <a:off x="976883" y="2097023"/>
            <a:ext cx="10515600" cy="14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3742" y="4537709"/>
            <a:ext cx="109035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this category we use initial set </a:t>
            </a:r>
            <a:r>
              <a:rPr sz="2400" dirty="0">
                <a:latin typeface="Times New Roman"/>
                <a:cs typeface="Times New Roman"/>
              </a:rPr>
              <a:t>of layers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open </a:t>
            </a:r>
            <a:r>
              <a:rPr sz="2400" dirty="0">
                <a:latin typeface="Times New Roman"/>
                <a:cs typeface="Times New Roman"/>
              </a:rPr>
              <a:t>source </a:t>
            </a:r>
            <a:r>
              <a:rPr sz="2400" spc="-5" dirty="0">
                <a:latin typeface="Times New Roman"/>
                <a:cs typeface="Times New Roman"/>
              </a:rPr>
              <a:t>model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5" dirty="0">
                <a:latin typeface="Times New Roman"/>
                <a:cs typeface="Times New Roman"/>
              </a:rPr>
              <a:t>trained weight values. For the remaining </a:t>
            </a:r>
            <a:r>
              <a:rPr sz="2400" dirty="0">
                <a:latin typeface="Times New Roman"/>
                <a:cs typeface="Times New Roman"/>
              </a:rPr>
              <a:t>layers there are </a:t>
            </a:r>
            <a:r>
              <a:rPr sz="2400" spc="-10" dirty="0">
                <a:latin typeface="Times New Roman"/>
                <a:cs typeface="Times New Roman"/>
              </a:rPr>
              <a:t>two </a:t>
            </a:r>
            <a:r>
              <a:rPr sz="2400" spc="-5" dirty="0">
                <a:latin typeface="Times New Roman"/>
                <a:cs typeface="Times New Roman"/>
              </a:rPr>
              <a:t>ways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handle: </a:t>
            </a:r>
            <a:r>
              <a:rPr sz="2400" dirty="0">
                <a:latin typeface="Times New Roman"/>
                <a:cs typeface="Times New Roman"/>
              </a:rPr>
              <a:t>a) </a:t>
            </a:r>
            <a:r>
              <a:rPr sz="2400" spc="-5" dirty="0">
                <a:latin typeface="Times New Roman"/>
                <a:cs typeface="Times New Roman"/>
              </a:rPr>
              <a:t>either  we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train </a:t>
            </a:r>
            <a:r>
              <a:rPr sz="2400" dirty="0">
                <a:latin typeface="Times New Roman"/>
                <a:cs typeface="Times New Roman"/>
              </a:rPr>
              <a:t>the layers from start or b)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start </a:t>
            </a: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weight </a:t>
            </a:r>
            <a:r>
              <a:rPr sz="2400" spc="-5" dirty="0">
                <a:latin typeface="Times New Roman"/>
                <a:cs typeface="Times New Roman"/>
              </a:rPr>
              <a:t>optimization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" dirty="0">
                <a:latin typeface="Times New Roman"/>
                <a:cs typeface="Times New Roman"/>
              </a:rPr>
              <a:t>the  </a:t>
            </a:r>
            <a:r>
              <a:rPr sz="2400" dirty="0">
                <a:latin typeface="Times New Roman"/>
                <a:cs typeface="Times New Roman"/>
              </a:rPr>
              <a:t>existing </a:t>
            </a:r>
            <a:r>
              <a:rPr sz="2400" spc="-5" dirty="0">
                <a:latin typeface="Times New Roman"/>
                <a:cs typeface="Times New Roman"/>
              </a:rPr>
              <a:t>set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weights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have received from the open source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79</a:t>
            </a:fld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85B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12" y="48005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0" y="5897880"/>
                </a:moveTo>
                <a:lnTo>
                  <a:pt x="11237976" y="5897880"/>
                </a:lnTo>
                <a:lnTo>
                  <a:pt x="11237976" y="0"/>
                </a:lnTo>
                <a:lnTo>
                  <a:pt x="0" y="0"/>
                </a:lnTo>
                <a:lnTo>
                  <a:pt x="0" y="5897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2183" y="643127"/>
            <a:ext cx="9247632" cy="5571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3920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304" y="626440"/>
            <a:ext cx="7312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Transfer </a:t>
            </a:r>
            <a:r>
              <a:rPr dirty="0"/>
              <a:t>Learning- Enough</a:t>
            </a:r>
            <a:r>
              <a:rPr spc="-110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110521" y="2097023"/>
            <a:ext cx="10381962" cy="14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5642" y="4262120"/>
            <a:ext cx="106692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scenarios, </a:t>
            </a:r>
            <a:r>
              <a:rPr sz="2400" dirty="0">
                <a:latin typeface="Times New Roman"/>
                <a:cs typeface="Times New Roman"/>
              </a:rPr>
              <a:t>where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have </a:t>
            </a:r>
            <a:r>
              <a:rPr sz="2400" spc="-5" dirty="0">
                <a:latin typeface="Times New Roman"/>
                <a:cs typeface="Times New Roman"/>
              </a:rPr>
              <a:t>enough </a:t>
            </a:r>
            <a:r>
              <a:rPr sz="2400" dirty="0">
                <a:latin typeface="Times New Roman"/>
                <a:cs typeface="Times New Roman"/>
              </a:rPr>
              <a:t>data to </a:t>
            </a:r>
            <a:r>
              <a:rPr sz="2400" spc="-5" dirty="0">
                <a:latin typeface="Times New Roman"/>
                <a:cs typeface="Times New Roman"/>
              </a:rPr>
              <a:t>train </a:t>
            </a:r>
            <a:r>
              <a:rPr sz="2400" dirty="0">
                <a:latin typeface="Times New Roman"/>
                <a:cs typeface="Times New Roman"/>
              </a:rPr>
              <a:t>our </a:t>
            </a:r>
            <a:r>
              <a:rPr sz="2400" spc="-10" dirty="0">
                <a:latin typeface="Times New Roman"/>
                <a:cs typeface="Times New Roman"/>
              </a:rPr>
              <a:t>new </a:t>
            </a:r>
            <a:r>
              <a:rPr sz="2400" spc="-5" dirty="0">
                <a:latin typeface="Times New Roman"/>
                <a:cs typeface="Times New Roman"/>
              </a:rPr>
              <a:t>model, </a:t>
            </a:r>
            <a:r>
              <a:rPr sz="2400" dirty="0">
                <a:latin typeface="Times New Roman"/>
                <a:cs typeface="Times New Roman"/>
              </a:rPr>
              <a:t>open source </a:t>
            </a:r>
            <a:r>
              <a:rPr sz="2400" spc="-5" dirty="0">
                <a:latin typeface="Times New Roman"/>
                <a:cs typeface="Times New Roman"/>
              </a:rPr>
              <a:t>model 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still be useful. </a:t>
            </a:r>
            <a:r>
              <a:rPr sz="2400" spc="-1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use the pre-trained weights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model </a:t>
            </a:r>
            <a:r>
              <a:rPr sz="2400" dirty="0">
                <a:latin typeface="Times New Roman"/>
                <a:cs typeface="Times New Roman"/>
              </a:rPr>
              <a:t>from the </a:t>
            </a:r>
            <a:r>
              <a:rPr sz="2400" spc="-5" dirty="0">
                <a:latin typeface="Times New Roman"/>
                <a:cs typeface="Times New Roman"/>
              </a:rPr>
              <a:t>same  domain </a:t>
            </a:r>
            <a:r>
              <a:rPr sz="2400" dirty="0">
                <a:latin typeface="Times New Roman"/>
                <a:cs typeface="Times New Roman"/>
              </a:rPr>
              <a:t>and consider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as a </a:t>
            </a:r>
            <a:r>
              <a:rPr sz="2400" spc="-5" dirty="0">
                <a:latin typeface="Times New Roman"/>
                <a:cs typeface="Times New Roman"/>
              </a:rPr>
              <a:t>starting point for our model. It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spc="-5" dirty="0">
                <a:latin typeface="Times New Roman"/>
                <a:cs typeface="Times New Roman"/>
              </a:rPr>
              <a:t>be much easier </a:t>
            </a:r>
            <a:r>
              <a:rPr sz="2400" dirty="0">
                <a:latin typeface="Times New Roman"/>
                <a:cs typeface="Times New Roman"/>
              </a:rPr>
              <a:t>and  </a:t>
            </a:r>
            <a:r>
              <a:rPr sz="2400" spc="-5" dirty="0">
                <a:latin typeface="Times New Roman"/>
                <a:cs typeface="Times New Roman"/>
              </a:rPr>
              <a:t>faster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adapt </a:t>
            </a:r>
            <a:r>
              <a:rPr sz="2400" dirty="0">
                <a:latin typeface="Times New Roman"/>
                <a:cs typeface="Times New Roman"/>
              </a:rPr>
              <a:t>these </a:t>
            </a:r>
            <a:r>
              <a:rPr sz="2400" spc="-5" dirty="0">
                <a:latin typeface="Times New Roman"/>
                <a:cs typeface="Times New Roman"/>
              </a:rPr>
              <a:t>model for new set of data that we want </a:t>
            </a:r>
            <a:r>
              <a:rPr sz="2400" dirty="0">
                <a:latin typeface="Times New Roman"/>
                <a:cs typeface="Times New Roman"/>
              </a:rPr>
              <a:t>to train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upon.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80</a:t>
            </a:fld>
            <a:endParaRPr lang="en-IN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Questions</a:t>
            </a:r>
            <a:r>
              <a:rPr spc="-90" dirty="0"/>
              <a:t> </a:t>
            </a:r>
            <a:r>
              <a:rPr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4205" y="2401697"/>
            <a:ext cx="432498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500" spc="-5" dirty="0">
                <a:solidFill>
                  <a:srgbClr val="C00000"/>
                </a:solidFill>
                <a:latin typeface="Times New Roman"/>
                <a:cs typeface="Times New Roman"/>
              </a:rPr>
              <a:t>Thanks</a:t>
            </a:r>
            <a:endParaRPr sz="11500">
              <a:latin typeface="Times New Roman"/>
              <a:cs typeface="Times New Roman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81</a:t>
            </a:fld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5840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12" y="480059"/>
            <a:ext cx="11238230" cy="5897880"/>
          </a:xfrm>
          <a:custGeom>
            <a:avLst/>
            <a:gdLst/>
            <a:ahLst/>
            <a:cxnLst/>
            <a:rect l="l" t="t" r="r" b="b"/>
            <a:pathLst>
              <a:path w="11238230" h="5897880">
                <a:moveTo>
                  <a:pt x="0" y="5897880"/>
                </a:moveTo>
                <a:lnTo>
                  <a:pt x="11237976" y="5897880"/>
                </a:lnTo>
                <a:lnTo>
                  <a:pt x="11237976" y="0"/>
                </a:lnTo>
                <a:lnTo>
                  <a:pt x="0" y="0"/>
                </a:lnTo>
                <a:lnTo>
                  <a:pt x="0" y="5897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4014" y="5392623"/>
            <a:ext cx="108356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Few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Popular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Applications: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Precision Agriculture,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Learner Profiling, Video Captioning,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Exploring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Patterns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from Satellite 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images,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Image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detection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Healthcare,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Identifying specific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markers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in Genomes,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Creating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Art and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Music, 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Recommendations, 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behavior</a:t>
            </a:r>
            <a:r>
              <a:rPr sz="18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prediction,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9283" y="777240"/>
            <a:ext cx="9400032" cy="4515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US" spc="-5" smtClean="0"/>
              <a:t>AIRAG</a:t>
            </a:r>
            <a:endParaRPr lang="en-US" spc="-5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240"/>
              </a:lnSpc>
            </a:pPr>
            <a:r>
              <a:rPr lang="en-IN" smtClean="0"/>
              <a:t>26.09.19</a:t>
            </a:r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9811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3865</Words>
  <Application>Microsoft Office PowerPoint</Application>
  <PresentationFormat>Widescreen</PresentationFormat>
  <Paragraphs>1148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Times New Roman</vt:lpstr>
      <vt:lpstr>Trebuchet MS</vt:lpstr>
      <vt:lpstr>Wingdings</vt:lpstr>
      <vt:lpstr>Office Theme</vt:lpstr>
      <vt:lpstr>INTRODUCTION TO  DEEP LEARNING </vt:lpstr>
      <vt:lpstr>    Public Notice  regarding Use  of Images</vt:lpstr>
      <vt:lpstr>Prerequisites</vt:lpstr>
      <vt:lpstr>Motivation for the</vt:lpstr>
      <vt:lpstr>Objectives and Outcomes</vt:lpstr>
      <vt:lpstr>Course Coverage</vt:lpstr>
      <vt:lpstr>References and Resources</vt:lpstr>
      <vt:lpstr>PowerPoint Presentation</vt:lpstr>
      <vt:lpstr>PowerPoint Presentation</vt:lpstr>
      <vt:lpstr>Three main areas where Deep learning is being prominently applied</vt:lpstr>
      <vt:lpstr>PowerPoint Presentation</vt:lpstr>
      <vt:lpstr>2. Problems which don’t have a fix solution and goal posts keep changing. System adapts and learns from experience e.g. SPAM emails, Financial fraud, IT Security Framework</vt:lpstr>
      <vt:lpstr>Why it has taken off now</vt:lpstr>
      <vt:lpstr>Essential Tools</vt:lpstr>
      <vt:lpstr>PowerPoint Presentation</vt:lpstr>
      <vt:lpstr>Deep Learning Magic competing with  Natural Intelligence</vt:lpstr>
      <vt:lpstr>Types of Learning Algorithms</vt:lpstr>
      <vt:lpstr>Features</vt:lpstr>
      <vt:lpstr>Linear Regression and Logistic Regression</vt:lpstr>
      <vt:lpstr>Linear Regression</vt:lpstr>
      <vt:lpstr>Loss Function Squaring the Error difference</vt:lpstr>
      <vt:lpstr>Linearity Vs. Non-Linearity</vt:lpstr>
      <vt:lpstr>Non Linear Patterns</vt:lpstr>
      <vt:lpstr>Logistic Regression</vt:lpstr>
      <vt:lpstr>What Happens Inside a Network</vt:lpstr>
      <vt:lpstr>Neural Network with one hidden Neuron  and one hidden layer</vt:lpstr>
      <vt:lpstr>Weights</vt:lpstr>
      <vt:lpstr>Bias</vt:lpstr>
      <vt:lpstr>Why WTX</vt:lpstr>
      <vt:lpstr>Shape of Your Input: X (n x m)</vt:lpstr>
      <vt:lpstr>Shape of Your Output: Binary Classification</vt:lpstr>
      <vt:lpstr>Derivatives</vt:lpstr>
      <vt:lpstr>Gradient Descent single dimension</vt:lpstr>
      <vt:lpstr>Gradient Descent</vt:lpstr>
      <vt:lpstr>How the weights will change</vt:lpstr>
      <vt:lpstr>Forward and Backward Functions</vt:lpstr>
      <vt:lpstr>Derivatives in logistic regression</vt:lpstr>
      <vt:lpstr>Activation Functions</vt:lpstr>
      <vt:lpstr>Sigmoid Activation Function</vt:lpstr>
      <vt:lpstr>Softmax Function</vt:lpstr>
      <vt:lpstr>Understanding softmax</vt:lpstr>
      <vt:lpstr>Activation Functions: tanh</vt:lpstr>
      <vt:lpstr>ReLU and Leaky ReLU</vt:lpstr>
      <vt:lpstr>Convolutional Neural  Networks</vt:lpstr>
      <vt:lpstr>PowerPoint Presentation</vt:lpstr>
      <vt:lpstr>Convolution</vt:lpstr>
      <vt:lpstr>CNNs Vs. ANNs</vt:lpstr>
      <vt:lpstr>192 Value Input Vector</vt:lpstr>
      <vt:lpstr>Detecting Vertical edges</vt:lpstr>
      <vt:lpstr>Detecting Vertical edges</vt:lpstr>
      <vt:lpstr>Filter Weights</vt:lpstr>
      <vt:lpstr>More Intuition</vt:lpstr>
      <vt:lpstr>Interpretation</vt:lpstr>
      <vt:lpstr>Padding</vt:lpstr>
      <vt:lpstr>Padding</vt:lpstr>
      <vt:lpstr>Stride</vt:lpstr>
      <vt:lpstr>Channels</vt:lpstr>
      <vt:lpstr>PowerPoint Presentation</vt:lpstr>
      <vt:lpstr>PowerPoint Presentation</vt:lpstr>
      <vt:lpstr>Pooling</vt:lpstr>
      <vt:lpstr>Pooling</vt:lpstr>
      <vt:lpstr>First focus on Most  important ones and  then the lesser ones  in the sequence</vt:lpstr>
      <vt:lpstr>How to improve the model</vt:lpstr>
      <vt:lpstr>Distribution of data for improving the accuracy of  the model</vt:lpstr>
      <vt:lpstr>Partition your data in different categories</vt:lpstr>
      <vt:lpstr>Bias/Variance</vt:lpstr>
      <vt:lpstr>Famous CNN Models</vt:lpstr>
      <vt:lpstr>PowerPoint Presentation</vt:lpstr>
      <vt:lpstr>Innovative use of 1X1 Convolution Filter</vt:lpstr>
      <vt:lpstr>Shrinking of Channels</vt:lpstr>
      <vt:lpstr>Inception Network</vt:lpstr>
      <vt:lpstr>Problem of Computational Cost</vt:lpstr>
      <vt:lpstr>Using 1X1 Convolution to reduce the cost</vt:lpstr>
      <vt:lpstr>Single Unit of Inception Network</vt:lpstr>
      <vt:lpstr>Inception Network and Inception Block</vt:lpstr>
      <vt:lpstr>Open Source Implementations</vt:lpstr>
      <vt:lpstr>Transfer Learning</vt:lpstr>
      <vt:lpstr>Transfer Learning – Small Data</vt:lpstr>
      <vt:lpstr>Transfer Learning-Mid Size Data</vt:lpstr>
      <vt:lpstr>Transfer Learning- Enough Data</vt:lpstr>
      <vt:lpstr>Questions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Deepak Garg</dc:creator>
  <cp:lastModifiedBy>Chen V</cp:lastModifiedBy>
  <cp:revision>24</cp:revision>
  <dcterms:created xsi:type="dcterms:W3CDTF">2019-09-23T12:10:34Z</dcterms:created>
  <dcterms:modified xsi:type="dcterms:W3CDTF">2019-09-26T02:51:25Z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2019-09-23T00:00:00Z</vt:filetime>
  </property>
</Properties>
</file>